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6" r:id="rId1"/>
  </p:sldMasterIdLst>
  <p:notesMasterIdLst>
    <p:notesMasterId r:id="rId50"/>
  </p:notesMasterIdLst>
  <p:sldIdLst>
    <p:sldId id="298" r:id="rId2"/>
    <p:sldId id="299" r:id="rId3"/>
    <p:sldId id="344" r:id="rId4"/>
    <p:sldId id="330" r:id="rId5"/>
    <p:sldId id="336" r:id="rId6"/>
    <p:sldId id="331" r:id="rId7"/>
    <p:sldId id="332" r:id="rId8"/>
    <p:sldId id="333" r:id="rId9"/>
    <p:sldId id="334" r:id="rId10"/>
    <p:sldId id="335" r:id="rId11"/>
    <p:sldId id="356" r:id="rId12"/>
    <p:sldId id="345" r:id="rId13"/>
    <p:sldId id="326" r:id="rId14"/>
    <p:sldId id="328" r:id="rId15"/>
    <p:sldId id="329" r:id="rId16"/>
    <p:sldId id="327" r:id="rId17"/>
    <p:sldId id="256" r:id="rId18"/>
    <p:sldId id="350" r:id="rId19"/>
    <p:sldId id="351" r:id="rId20"/>
    <p:sldId id="352" r:id="rId21"/>
    <p:sldId id="272" r:id="rId22"/>
    <p:sldId id="262" r:id="rId23"/>
    <p:sldId id="353" r:id="rId24"/>
    <p:sldId id="264" r:id="rId25"/>
    <p:sldId id="354" r:id="rId26"/>
    <p:sldId id="355" r:id="rId27"/>
    <p:sldId id="317" r:id="rId28"/>
    <p:sldId id="318" r:id="rId29"/>
    <p:sldId id="346" r:id="rId30"/>
    <p:sldId id="319" r:id="rId31"/>
    <p:sldId id="320" r:id="rId32"/>
    <p:sldId id="321" r:id="rId33"/>
    <p:sldId id="322" r:id="rId34"/>
    <p:sldId id="347" r:id="rId35"/>
    <p:sldId id="307" r:id="rId36"/>
    <p:sldId id="308" r:id="rId37"/>
    <p:sldId id="309" r:id="rId38"/>
    <p:sldId id="315" r:id="rId39"/>
    <p:sldId id="316" r:id="rId40"/>
    <p:sldId id="348" r:id="rId41"/>
    <p:sldId id="337" r:id="rId42"/>
    <p:sldId id="338" r:id="rId43"/>
    <p:sldId id="343" r:id="rId44"/>
    <p:sldId id="339" r:id="rId45"/>
    <p:sldId id="340" r:id="rId46"/>
    <p:sldId id="341" r:id="rId47"/>
    <p:sldId id="349" r:id="rId48"/>
    <p:sldId id="324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323" autoAdjust="0"/>
    <p:restoredTop sz="84337" autoAdjust="0"/>
  </p:normalViewPr>
  <p:slideViewPr>
    <p:cSldViewPr snapToGrid="0">
      <p:cViewPr>
        <p:scale>
          <a:sx n="77" d="100"/>
          <a:sy n="77" d="100"/>
        </p:scale>
        <p:origin x="65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D02A5-274F-7F4F-8F33-A26D0AD84763}" type="datetimeFigureOut">
              <a:rPr kumimoji="1" lang="zh-CN" altLang="en-US" smtClean="0"/>
              <a:t>2017/11/6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3DED01-1CF0-DD40-A66E-F75ED20166F3}" type="slidenum">
              <a:rPr kumimoji="1" lang="zh-CN" altLang="en-US" smtClean="0"/>
              <a:t>‹N°›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02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DED01-1CF0-DD40-A66E-F75ED20166F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6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DED01-1CF0-DD40-A66E-F75ED20166F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02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Youtube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used to show the list of all keywords used to tag a particular video in the description section but a few years back they stopped displaying this information.</a:t>
            </a:r>
          </a:p>
          <a:p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很有趣，将品牌之间的相似度转化为</a:t>
            </a:r>
            <a:r>
              <a:rPr kumimoji="1"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kumimoji="1"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之间的相似度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DED01-1CF0-DD40-A66E-F75ED20166F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8295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DED01-1CF0-DD40-A66E-F75ED20166F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180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fr-FR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analyse des autres marques simultanés sur le site;</a:t>
            </a:r>
          </a:p>
          <a:p>
            <a:pPr marL="0" indent="0">
              <a:buNone/>
            </a:pPr>
            <a:r>
              <a:rPr kumimoji="1" lang="fr-FR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Son notoriété et l’effets de concurrents sur lui sone bien prise en compte.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DED01-1CF0-DD40-A66E-F75ED20166F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4071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fr-FR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matrice par jour</a:t>
            </a:r>
          </a:p>
          <a:p>
            <a:r>
              <a:rPr kumimoji="1" lang="fr-FR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Similarité entre 2 marques</a:t>
            </a:r>
          </a:p>
          <a:p>
            <a:r>
              <a:rPr kumimoji="1" lang="fr-FR" altLang="zh-CN" sz="1200" i="1" dirty="0" smtClean="0">
                <a:latin typeface="Times New Roman" charset="0"/>
                <a:ea typeface="Times New Roman" charset="0"/>
                <a:cs typeface="Times New Roman" charset="0"/>
              </a:rPr>
              <a:t>Effet de mot clé sur des marques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DED01-1CF0-DD40-A66E-F75ED20166F3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574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DED01-1CF0-DD40-A66E-F75ED20166F3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735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13128" y="1565317"/>
            <a:ext cx="9035267" cy="1224000"/>
          </a:xfrm>
          <a:noFill/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13128" y="2774679"/>
            <a:ext cx="9035267" cy="432000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780177" y="6165304"/>
            <a:ext cx="3806871" cy="180000"/>
          </a:xfrm>
          <a:noFill/>
        </p:spPr>
        <p:txBody>
          <a:bodyPr vert="horz" wrap="none" anchor="t" anchorCtr="0">
            <a:noAutofit/>
          </a:bodyPr>
          <a:lstStyle>
            <a:lvl1pPr marL="0" indent="0" algn="l">
              <a:buNone/>
              <a:defRPr sz="1000" b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>
          <a:xfrm>
            <a:off x="589836" y="6165302"/>
            <a:ext cx="1056000" cy="180000"/>
          </a:xfrm>
        </p:spPr>
        <p:txBody>
          <a:bodyPr vert="horz" wrap="none" tIns="0" anchor="t" anchorCtr="0">
            <a:noAutofit/>
          </a:bodyPr>
          <a:lstStyle>
            <a:lvl1pPr algn="l">
              <a:defRPr sz="1000" b="0">
                <a:latin typeface="+mn-lt"/>
              </a:defRPr>
            </a:lvl1pPr>
          </a:lstStyle>
          <a:p>
            <a:fld id="{9C541671-DB70-6A4A-9AC1-521E1CA67850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1" name="Espace réservé de la date 3"/>
          <p:cNvSpPr txBox="1">
            <a:spLocks/>
          </p:cNvSpPr>
          <p:nvPr/>
        </p:nvSpPr>
        <p:spPr>
          <a:xfrm>
            <a:off x="1634768" y="6127675"/>
            <a:ext cx="146656" cy="260673"/>
          </a:xfrm>
          <a:prstGeom prst="rect">
            <a:avLst/>
          </a:prstGeom>
        </p:spPr>
        <p:txBody>
          <a:bodyPr lIns="0" tIns="54000" rIns="0" bIns="0" anchor="t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000"/>
              </a:lnSpc>
            </a:pPr>
            <a:r>
              <a:rPr lang="fr-FR" sz="1000" dirty="0" smtClean="0"/>
              <a:t>|</a:t>
            </a:r>
            <a:endParaRPr lang="fr-FR" sz="1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602538" y="6334487"/>
            <a:ext cx="5088565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700" dirty="0" smtClean="0">
                <a:solidFill>
                  <a:schemeClr val="bg2"/>
                </a:solidFill>
                <a:latin typeface="VP Sans Light" pitchFamily="50" charset="0"/>
              </a:rPr>
              <a:t>CONFIDENTIEL VENTE-PRIVEE NE PAS DIFFUSER</a:t>
            </a:r>
          </a:p>
        </p:txBody>
      </p:sp>
    </p:spTree>
    <p:extLst>
      <p:ext uri="{BB962C8B-B14F-4D97-AF65-F5344CB8AC3E}">
        <p14:creationId xmlns:p14="http://schemas.microsoft.com/office/powerpoint/2010/main" val="1371467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4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3"/>
          </p:nvPr>
        </p:nvSpPr>
        <p:spPr>
          <a:xfrm>
            <a:off x="623392" y="3717033"/>
            <a:ext cx="5184000" cy="208823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9E884D6-95BC-E943-8D79-2139A35270E5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6384032" y="3717033"/>
            <a:ext cx="5184576" cy="208823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8"/>
          </p:nvPr>
        </p:nvSpPr>
        <p:spPr>
          <a:xfrm>
            <a:off x="623392" y="1124744"/>
            <a:ext cx="5184000" cy="208823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9"/>
          </p:nvPr>
        </p:nvSpPr>
        <p:spPr>
          <a:xfrm>
            <a:off x="6384032" y="1124744"/>
            <a:ext cx="5184576" cy="208823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484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6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3"/>
          </p:nvPr>
        </p:nvSpPr>
        <p:spPr>
          <a:xfrm>
            <a:off x="623392" y="3717033"/>
            <a:ext cx="3552000" cy="208823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753189D-1E84-F34D-9637-48AB0A1684EF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8016213" y="3717033"/>
            <a:ext cx="3552395" cy="208823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8"/>
          </p:nvPr>
        </p:nvSpPr>
        <p:spPr>
          <a:xfrm>
            <a:off x="623392" y="1124744"/>
            <a:ext cx="3552000" cy="208823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9"/>
          </p:nvPr>
        </p:nvSpPr>
        <p:spPr>
          <a:xfrm>
            <a:off x="8016213" y="1124744"/>
            <a:ext cx="3552395" cy="208823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3" name="Espace réservé du contenu 2"/>
          <p:cNvSpPr>
            <a:spLocks noGrp="1"/>
          </p:cNvSpPr>
          <p:nvPr>
            <p:ph idx="20"/>
          </p:nvPr>
        </p:nvSpPr>
        <p:spPr>
          <a:xfrm>
            <a:off x="4323067" y="3717033"/>
            <a:ext cx="3552395" cy="208823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21"/>
          </p:nvPr>
        </p:nvSpPr>
        <p:spPr>
          <a:xfrm>
            <a:off x="4323067" y="1124744"/>
            <a:ext cx="3552395" cy="208823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1024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67921-D3E9-2A4B-8E5D-B3B1945A1326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02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26" descr="Fond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Titre sommaire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817329C-5260-F241-A367-ADC66282C35E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1797891" y="1543508"/>
            <a:ext cx="7850504" cy="336644"/>
          </a:xfrm>
        </p:spPr>
        <p:txBody>
          <a:bodyPr lIns="0" anchor="ctr">
            <a:norm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20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 1 - TITRE CHAPITRE</a:t>
            </a:r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4" hasCustomPrompt="1"/>
          </p:nvPr>
        </p:nvSpPr>
        <p:spPr>
          <a:xfrm>
            <a:off x="1797891" y="2212788"/>
            <a:ext cx="7850504" cy="336644"/>
          </a:xfrm>
        </p:spPr>
        <p:txBody>
          <a:bodyPr lIns="0" anchor="ctr">
            <a:norm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2 - TITRE CHAPITRE</a:t>
            </a:r>
          </a:p>
        </p:txBody>
      </p:sp>
      <p:sp>
        <p:nvSpPr>
          <p:cNvPr id="8" name="Espace réservé du texte 2"/>
          <p:cNvSpPr>
            <a:spLocks noGrp="1"/>
          </p:cNvSpPr>
          <p:nvPr>
            <p:ph type="body" idx="15" hasCustomPrompt="1"/>
          </p:nvPr>
        </p:nvSpPr>
        <p:spPr>
          <a:xfrm>
            <a:off x="1797891" y="2871020"/>
            <a:ext cx="7850504" cy="336644"/>
          </a:xfrm>
        </p:spPr>
        <p:txBody>
          <a:bodyPr lIns="0" anchor="ctr">
            <a:norm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3 - TITRE CHAPITRE</a:t>
            </a:r>
          </a:p>
        </p:txBody>
      </p:sp>
      <p:sp>
        <p:nvSpPr>
          <p:cNvPr id="9" name="Espace réservé du texte 2"/>
          <p:cNvSpPr>
            <a:spLocks noGrp="1"/>
          </p:cNvSpPr>
          <p:nvPr>
            <p:ph type="body" idx="16" hasCustomPrompt="1"/>
          </p:nvPr>
        </p:nvSpPr>
        <p:spPr>
          <a:xfrm>
            <a:off x="1797891" y="3529252"/>
            <a:ext cx="7850504" cy="336644"/>
          </a:xfrm>
        </p:spPr>
        <p:txBody>
          <a:bodyPr lIns="0" anchor="ctr">
            <a:norm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4 - TITRE CHAPITRE</a:t>
            </a: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7" hasCustomPrompt="1"/>
          </p:nvPr>
        </p:nvSpPr>
        <p:spPr>
          <a:xfrm>
            <a:off x="1797891" y="4197644"/>
            <a:ext cx="7850504" cy="336644"/>
          </a:xfrm>
        </p:spPr>
        <p:txBody>
          <a:bodyPr lIns="0" anchor="ctr">
            <a:norm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5 - TITRE CHAPITRE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9648395" y="1543508"/>
            <a:ext cx="768085" cy="336644"/>
          </a:xfrm>
        </p:spPr>
        <p:txBody>
          <a:bodyPr lIns="0" anchor="ctr">
            <a:normAutofit/>
          </a:bodyPr>
          <a:lstStyle>
            <a:lvl1pPr marL="0" indent="0" algn="r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2000" b="1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N°</a:t>
            </a:r>
          </a:p>
        </p:txBody>
      </p:sp>
      <p:sp>
        <p:nvSpPr>
          <p:cNvPr id="13" name="Espace réservé du texte 2"/>
          <p:cNvSpPr>
            <a:spLocks noGrp="1"/>
          </p:cNvSpPr>
          <p:nvPr>
            <p:ph type="body" idx="19" hasCustomPrompt="1"/>
          </p:nvPr>
        </p:nvSpPr>
        <p:spPr>
          <a:xfrm>
            <a:off x="9648395" y="2212788"/>
            <a:ext cx="768085" cy="336644"/>
          </a:xfrm>
        </p:spPr>
        <p:txBody>
          <a:bodyPr lIns="0" anchor="ctr">
            <a:normAutofit/>
          </a:bodyPr>
          <a:lstStyle>
            <a:lvl1pPr marL="0" indent="0" algn="r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N°</a:t>
            </a: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20" hasCustomPrompt="1"/>
          </p:nvPr>
        </p:nvSpPr>
        <p:spPr>
          <a:xfrm>
            <a:off x="9648395" y="2871020"/>
            <a:ext cx="768085" cy="336644"/>
          </a:xfrm>
        </p:spPr>
        <p:txBody>
          <a:bodyPr lIns="0" anchor="ctr">
            <a:normAutofit/>
          </a:bodyPr>
          <a:lstStyle>
            <a:lvl1pPr marL="0" indent="0" algn="r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N°</a:t>
            </a:r>
          </a:p>
        </p:txBody>
      </p:sp>
      <p:sp>
        <p:nvSpPr>
          <p:cNvPr id="15" name="Espace réservé du texte 2"/>
          <p:cNvSpPr>
            <a:spLocks noGrp="1"/>
          </p:cNvSpPr>
          <p:nvPr>
            <p:ph type="body" idx="21" hasCustomPrompt="1"/>
          </p:nvPr>
        </p:nvSpPr>
        <p:spPr>
          <a:xfrm>
            <a:off x="9648395" y="3529252"/>
            <a:ext cx="768085" cy="336644"/>
          </a:xfrm>
        </p:spPr>
        <p:txBody>
          <a:bodyPr lIns="0" anchor="ctr">
            <a:normAutofit/>
          </a:bodyPr>
          <a:lstStyle>
            <a:lvl1pPr marL="0" indent="0" algn="r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N°</a:t>
            </a:r>
          </a:p>
        </p:txBody>
      </p:sp>
      <p:sp>
        <p:nvSpPr>
          <p:cNvPr id="16" name="Espace réservé du texte 2"/>
          <p:cNvSpPr>
            <a:spLocks noGrp="1"/>
          </p:cNvSpPr>
          <p:nvPr>
            <p:ph type="body" idx="22" hasCustomPrompt="1"/>
          </p:nvPr>
        </p:nvSpPr>
        <p:spPr>
          <a:xfrm>
            <a:off x="9648395" y="4197644"/>
            <a:ext cx="768085" cy="336644"/>
          </a:xfrm>
        </p:spPr>
        <p:txBody>
          <a:bodyPr lIns="0" anchor="ctr">
            <a:normAutofit/>
          </a:bodyPr>
          <a:lstStyle>
            <a:lvl1pPr marL="0" indent="0" algn="r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N°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23" hasCustomPrompt="1"/>
          </p:nvPr>
        </p:nvSpPr>
        <p:spPr>
          <a:xfrm>
            <a:off x="1797891" y="1888540"/>
            <a:ext cx="7850504" cy="288032"/>
          </a:xfrm>
        </p:spPr>
        <p:txBody>
          <a:bodyPr lIns="0" anchor="ctr">
            <a:norm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1800" b="0" baseline="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Sous-titre partie 1</a:t>
            </a:r>
          </a:p>
        </p:txBody>
      </p:sp>
      <p:sp>
        <p:nvSpPr>
          <p:cNvPr id="18" name="Espace réservé du texte 2"/>
          <p:cNvSpPr>
            <a:spLocks noGrp="1"/>
          </p:cNvSpPr>
          <p:nvPr>
            <p:ph type="body" idx="24" hasCustomPrompt="1"/>
          </p:nvPr>
        </p:nvSpPr>
        <p:spPr>
          <a:xfrm>
            <a:off x="1797891" y="2557820"/>
            <a:ext cx="7850504" cy="288032"/>
          </a:xfrm>
        </p:spPr>
        <p:txBody>
          <a:bodyPr lIns="0" anchor="ctr">
            <a:norm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1800" b="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Sous-titre partie 2</a:t>
            </a:r>
          </a:p>
        </p:txBody>
      </p:sp>
      <p:sp>
        <p:nvSpPr>
          <p:cNvPr id="19" name="Espace réservé du texte 2"/>
          <p:cNvSpPr>
            <a:spLocks noGrp="1"/>
          </p:cNvSpPr>
          <p:nvPr>
            <p:ph type="body" idx="25" hasCustomPrompt="1"/>
          </p:nvPr>
        </p:nvSpPr>
        <p:spPr>
          <a:xfrm>
            <a:off x="1797891" y="3216052"/>
            <a:ext cx="7850504" cy="288032"/>
          </a:xfrm>
        </p:spPr>
        <p:txBody>
          <a:bodyPr lIns="0" anchor="ctr">
            <a:norm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1800" b="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Sous-titre partie 3</a:t>
            </a:r>
          </a:p>
        </p:txBody>
      </p:sp>
      <p:sp>
        <p:nvSpPr>
          <p:cNvPr id="20" name="Espace réservé du texte 2"/>
          <p:cNvSpPr>
            <a:spLocks noGrp="1"/>
          </p:cNvSpPr>
          <p:nvPr>
            <p:ph type="body" idx="26" hasCustomPrompt="1"/>
          </p:nvPr>
        </p:nvSpPr>
        <p:spPr>
          <a:xfrm>
            <a:off x="1797891" y="3874284"/>
            <a:ext cx="7850504" cy="288032"/>
          </a:xfrm>
        </p:spPr>
        <p:txBody>
          <a:bodyPr lIns="0" anchor="ctr">
            <a:norm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1800" b="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Sous-titre partie 4</a:t>
            </a:r>
          </a:p>
        </p:txBody>
      </p:sp>
      <p:sp>
        <p:nvSpPr>
          <p:cNvPr id="21" name="Espace réservé du texte 2"/>
          <p:cNvSpPr>
            <a:spLocks noGrp="1"/>
          </p:cNvSpPr>
          <p:nvPr>
            <p:ph type="body" idx="27" hasCustomPrompt="1"/>
          </p:nvPr>
        </p:nvSpPr>
        <p:spPr>
          <a:xfrm>
            <a:off x="1797891" y="4542676"/>
            <a:ext cx="7850504" cy="288032"/>
          </a:xfrm>
        </p:spPr>
        <p:txBody>
          <a:bodyPr lIns="0" anchor="ctr">
            <a:norm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1800" b="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Sous-titre partie 5</a:t>
            </a:r>
          </a:p>
        </p:txBody>
      </p:sp>
      <p:pic>
        <p:nvPicPr>
          <p:cNvPr id="23" name="Picture 4" descr="C:\Users\ChristineB\Seenk-D\VentePrivee\ElementsPNG\logo_Vente-Privee_H_RV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76" y="6267470"/>
            <a:ext cx="2016000" cy="278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25" name="Espace réservé de la date 3"/>
          <p:cNvSpPr txBox="1">
            <a:spLocks/>
          </p:cNvSpPr>
          <p:nvPr/>
        </p:nvSpPr>
        <p:spPr>
          <a:xfrm>
            <a:off x="2108293" y="6251771"/>
            <a:ext cx="146656" cy="216000"/>
          </a:xfrm>
          <a:prstGeom prst="rect">
            <a:avLst/>
          </a:prstGeom>
        </p:spPr>
        <p:txBody>
          <a:bodyPr lIns="0" tIns="54000" rIns="0" bIns="0" anchor="t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dirty="0" smtClean="0"/>
              <a:t>|</a:t>
            </a:r>
            <a:endParaRPr lang="fr-FR" sz="1000" dirty="0"/>
          </a:p>
        </p:txBody>
      </p:sp>
      <p:sp>
        <p:nvSpPr>
          <p:cNvPr id="26" name="Espace réservé de la date 3"/>
          <p:cNvSpPr txBox="1">
            <a:spLocks/>
          </p:cNvSpPr>
          <p:nvPr/>
        </p:nvSpPr>
        <p:spPr>
          <a:xfrm>
            <a:off x="815413" y="6260019"/>
            <a:ext cx="146656" cy="216000"/>
          </a:xfrm>
          <a:prstGeom prst="rect">
            <a:avLst/>
          </a:prstGeom>
        </p:spPr>
        <p:txBody>
          <a:bodyPr lIns="0" tIns="54000" rIns="0" bIns="0" anchor="t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dirty="0" smtClean="0"/>
              <a:t>-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006071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ChristineB\Seenk-D\VentePrivee\ElementsPNG\Fond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612207" y="3400949"/>
            <a:ext cx="10369152" cy="506940"/>
          </a:xfrm>
        </p:spPr>
        <p:txBody>
          <a:bodyPr lIns="0" anchor="ctr">
            <a:no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3600" b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TITRE CHAPITRE</a:t>
            </a:r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8" hasCustomPrompt="1"/>
          </p:nvPr>
        </p:nvSpPr>
        <p:spPr>
          <a:xfrm>
            <a:off x="623392" y="2509674"/>
            <a:ext cx="1536171" cy="840700"/>
          </a:xfrm>
        </p:spPr>
        <p:txBody>
          <a:bodyPr lIns="0" anchor="ctr">
            <a:noAutofit/>
          </a:bodyPr>
          <a:lstStyle>
            <a:lvl1pPr marL="0" indent="0" algn="l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7200" b="0" baseline="0">
                <a:solidFill>
                  <a:schemeClr val="accent1"/>
                </a:solidFill>
                <a:latin typeface="VP Sans Light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N°</a:t>
            </a:r>
          </a:p>
        </p:txBody>
      </p:sp>
      <p:sp>
        <p:nvSpPr>
          <p:cNvPr id="17" name="Espace réservé du texte 2"/>
          <p:cNvSpPr>
            <a:spLocks noGrp="1"/>
          </p:cNvSpPr>
          <p:nvPr>
            <p:ph type="body" idx="23" hasCustomPrompt="1"/>
          </p:nvPr>
        </p:nvSpPr>
        <p:spPr>
          <a:xfrm>
            <a:off x="612207" y="3907889"/>
            <a:ext cx="10369152" cy="457215"/>
          </a:xfrm>
        </p:spPr>
        <p:txBody>
          <a:bodyPr lIns="0" anchor="ctr">
            <a:normAutofit/>
          </a:bodyPr>
          <a:lstStyle>
            <a:lvl1pPr marL="0" indent="0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3000" b="0" baseline="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Sous titre</a:t>
            </a:r>
          </a:p>
        </p:txBody>
      </p:sp>
      <p:pic>
        <p:nvPicPr>
          <p:cNvPr id="23" name="Picture 4" descr="C:\Users\ChristineB\Seenk-D\VentePrivee\ElementsPNG\logo_Vente-Privee_H_RV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76" y="6267470"/>
            <a:ext cx="2016000" cy="278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14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clusion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2"/>
          <p:cNvSpPr>
            <a:spLocks noGrp="1"/>
          </p:cNvSpPr>
          <p:nvPr>
            <p:ph type="body" idx="23" hasCustomPrompt="1"/>
          </p:nvPr>
        </p:nvSpPr>
        <p:spPr>
          <a:xfrm>
            <a:off x="914211" y="2053923"/>
            <a:ext cx="10369152" cy="1820411"/>
          </a:xfrm>
        </p:spPr>
        <p:txBody>
          <a:bodyPr lIns="0" anchor="ctr">
            <a:normAutofit/>
          </a:bodyPr>
          <a:lstStyle>
            <a:lvl1pPr marL="0" indent="0" algn="ctr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3200" b="0" baseline="0">
                <a:solidFill>
                  <a:schemeClr val="tx1"/>
                </a:solidFill>
                <a:latin typeface="VP Slab Light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« Le courage est la première </a:t>
            </a:r>
            <a:br>
              <a:rPr lang="fr-FR" dirty="0" smtClean="0"/>
            </a:br>
            <a:r>
              <a:rPr lang="fr-FR" dirty="0" smtClean="0"/>
              <a:t>des qualités humaines car </a:t>
            </a:r>
            <a:br>
              <a:rPr lang="fr-FR" dirty="0" smtClean="0"/>
            </a:br>
            <a:r>
              <a:rPr lang="fr-FR" dirty="0" smtClean="0"/>
              <a:t>elle garantit toutes les autres. »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6576" y="6267492"/>
            <a:ext cx="2016000" cy="2782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1440DAD-E1A8-0940-88DB-26AD9C1E6561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Espace réservé de la date 3"/>
          <p:cNvSpPr txBox="1">
            <a:spLocks/>
          </p:cNvSpPr>
          <p:nvPr/>
        </p:nvSpPr>
        <p:spPr>
          <a:xfrm>
            <a:off x="2108293" y="6251771"/>
            <a:ext cx="146656" cy="216000"/>
          </a:xfrm>
          <a:prstGeom prst="rect">
            <a:avLst/>
          </a:prstGeom>
        </p:spPr>
        <p:txBody>
          <a:bodyPr lIns="0" tIns="54000" rIns="0" bIns="0" anchor="t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dirty="0" smtClean="0"/>
              <a:t>|</a:t>
            </a:r>
            <a:endParaRPr lang="fr-FR" sz="1000" dirty="0"/>
          </a:p>
        </p:txBody>
      </p:sp>
      <p:sp>
        <p:nvSpPr>
          <p:cNvPr id="14" name="Espace réservé de la date 3"/>
          <p:cNvSpPr txBox="1">
            <a:spLocks/>
          </p:cNvSpPr>
          <p:nvPr/>
        </p:nvSpPr>
        <p:spPr>
          <a:xfrm>
            <a:off x="815413" y="6260019"/>
            <a:ext cx="146656" cy="216000"/>
          </a:xfrm>
          <a:prstGeom prst="rect">
            <a:avLst/>
          </a:prstGeom>
        </p:spPr>
        <p:txBody>
          <a:bodyPr lIns="0" tIns="54000" rIns="0" bIns="0" anchor="t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dirty="0" smtClean="0"/>
              <a:t>-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9826302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clusio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2"/>
          <p:cNvSpPr>
            <a:spLocks noGrp="1"/>
          </p:cNvSpPr>
          <p:nvPr>
            <p:ph type="body" idx="23" hasCustomPrompt="1"/>
          </p:nvPr>
        </p:nvSpPr>
        <p:spPr>
          <a:xfrm>
            <a:off x="914211" y="2053923"/>
            <a:ext cx="10369152" cy="1820411"/>
          </a:xfrm>
        </p:spPr>
        <p:txBody>
          <a:bodyPr lIns="0" anchor="ctr">
            <a:normAutofit/>
          </a:bodyPr>
          <a:lstStyle>
            <a:lvl1pPr marL="0" indent="0" algn="ctr"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3200" b="0" baseline="0">
                <a:solidFill>
                  <a:schemeClr val="accent1"/>
                </a:solidFill>
                <a:latin typeface="VP Slab Light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« Le courage est la première </a:t>
            </a:r>
            <a:br>
              <a:rPr lang="fr-FR" dirty="0" smtClean="0"/>
            </a:br>
            <a:r>
              <a:rPr lang="fr-FR" dirty="0" smtClean="0"/>
              <a:t>des qualités humaines car </a:t>
            </a:r>
            <a:br>
              <a:rPr lang="fr-FR" dirty="0" smtClean="0"/>
            </a:br>
            <a:r>
              <a:rPr lang="fr-FR" dirty="0" smtClean="0"/>
              <a:t>elle garantit toutes les autres. »</a:t>
            </a:r>
          </a:p>
        </p:txBody>
      </p:sp>
      <p:pic>
        <p:nvPicPr>
          <p:cNvPr id="23" name="Picture 4" descr="C:\Users\ChristineB\Seenk-D\VentePrivee\ElementsPNG\logo_Vente-Privee_H_RV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6576" y="6267470"/>
            <a:ext cx="2016000" cy="2782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19602BB-B707-B14E-B7FE-EF4420A0C717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Espace réservé de la date 3"/>
          <p:cNvSpPr txBox="1">
            <a:spLocks/>
          </p:cNvSpPr>
          <p:nvPr/>
        </p:nvSpPr>
        <p:spPr>
          <a:xfrm>
            <a:off x="2108293" y="6251771"/>
            <a:ext cx="146656" cy="216000"/>
          </a:xfrm>
          <a:prstGeom prst="rect">
            <a:avLst/>
          </a:prstGeom>
        </p:spPr>
        <p:txBody>
          <a:bodyPr lIns="0" tIns="54000" rIns="0" bIns="0" anchor="t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dirty="0" smtClean="0"/>
              <a:t>|</a:t>
            </a:r>
            <a:endParaRPr lang="fr-FR" sz="1000" dirty="0"/>
          </a:p>
        </p:txBody>
      </p:sp>
      <p:sp>
        <p:nvSpPr>
          <p:cNvPr id="14" name="Espace réservé de la date 3"/>
          <p:cNvSpPr txBox="1">
            <a:spLocks/>
          </p:cNvSpPr>
          <p:nvPr/>
        </p:nvSpPr>
        <p:spPr>
          <a:xfrm>
            <a:off x="815413" y="6260019"/>
            <a:ext cx="146656" cy="216000"/>
          </a:xfrm>
          <a:prstGeom prst="rect">
            <a:avLst/>
          </a:prstGeom>
        </p:spPr>
        <p:txBody>
          <a:bodyPr lIns="0" tIns="54000" rIns="0" bIns="0" anchor="t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dirty="0" smtClean="0"/>
              <a:t>-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374659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hristineB\Seenk-D\VentePrivee\ElementsPNG\Fond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" y="-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6576" y="6267492"/>
            <a:ext cx="2016000" cy="2782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236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odèle de for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 dirty="0" smtClean="0"/>
              <a:t>Copier-Coller les visuels et titre ci-dessous sur une slide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F37F22-47B1-184C-84F0-8A40CF297C3C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Espace réservé du texte 2"/>
          <p:cNvSpPr txBox="1">
            <a:spLocks/>
          </p:cNvSpPr>
          <p:nvPr/>
        </p:nvSpPr>
        <p:spPr>
          <a:xfrm>
            <a:off x="623393" y="962972"/>
            <a:ext cx="10945215" cy="351162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3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fr-FR" sz="1800" dirty="0" smtClean="0">
                <a:latin typeface="+mj-lt"/>
              </a:rPr>
              <a:t>TITRE DE LA MOSAIQUE DE PHOTOS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16213" y="3717032"/>
            <a:ext cx="3552395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6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16213" y="1545204"/>
            <a:ext cx="3552395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3392" y="3717032"/>
            <a:ext cx="3552395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3392" y="1545204"/>
            <a:ext cx="3552395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319147" y="3718758"/>
            <a:ext cx="3552395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19147" y="1546930"/>
            <a:ext cx="3552395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2</a:t>
            </a:r>
          </a:p>
        </p:txBody>
      </p:sp>
    </p:spTree>
    <p:extLst>
      <p:ext uri="{BB962C8B-B14F-4D97-AF65-F5344CB8AC3E}">
        <p14:creationId xmlns:p14="http://schemas.microsoft.com/office/powerpoint/2010/main" val="2452061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dèle de for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 dirty="0" smtClean="0"/>
              <a:t>Copier-Coller le visuel ci-dessous sur une slide vide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09549CC-16E5-B845-A258-A456FE777D48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3392" y="1340768"/>
            <a:ext cx="5184576" cy="453650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VISUEL</a:t>
            </a:r>
            <a:endParaRPr lang="fr-FR" sz="10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236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et logo mar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13128" y="1565317"/>
            <a:ext cx="9035267" cy="1224000"/>
          </a:xfrm>
          <a:noFill/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13128" y="2774679"/>
            <a:ext cx="9035267" cy="432000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589837" y="6165302"/>
            <a:ext cx="3806871" cy="180000"/>
          </a:xfrm>
          <a:noFill/>
        </p:spPr>
        <p:txBody>
          <a:bodyPr vert="horz" wrap="none" anchor="t" anchorCtr="0">
            <a:noAutofit/>
          </a:bodyPr>
          <a:lstStyle>
            <a:lvl1pPr marL="0" indent="0" algn="l">
              <a:buNone/>
              <a:defRPr sz="1000" b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</p:spTree>
    <p:extLst>
      <p:ext uri="{BB962C8B-B14F-4D97-AF65-F5344CB8AC3E}">
        <p14:creationId xmlns:p14="http://schemas.microsoft.com/office/powerpoint/2010/main" val="4037737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odèle de for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 dirty="0" smtClean="0"/>
              <a:t>Copier-Coller le visuel ci-dessous sur une slide vide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3883FE5-31AA-924F-B59F-FECEBA167188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3392" y="1268760"/>
            <a:ext cx="10945216" cy="22322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VISUEL</a:t>
            </a:r>
            <a:endParaRPr lang="fr-FR" sz="10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208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dèle de for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 dirty="0" smtClean="0"/>
              <a:t>Copier-Coller le visuel ci-dessous sur une slide vide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ADB0D6C-19EC-AD49-9195-178962F70EE8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3392" y="1268760"/>
            <a:ext cx="10945216" cy="4680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VISUEL</a:t>
            </a:r>
            <a:endParaRPr lang="fr-FR" sz="1000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975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dèle de for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 dirty="0" smtClean="0"/>
              <a:t>Copier-Coller les visuels et textes ci-dessous sur une slide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CDE9C73-A31C-084D-8C2B-91EC383CAFF9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Espace réservé du texte 2"/>
          <p:cNvSpPr txBox="1">
            <a:spLocks/>
          </p:cNvSpPr>
          <p:nvPr/>
        </p:nvSpPr>
        <p:spPr>
          <a:xfrm>
            <a:off x="623392" y="3219390"/>
            <a:ext cx="5184576" cy="28161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3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 sz="1000" dirty="0" smtClean="0">
                <a:solidFill>
                  <a:schemeClr val="bg2"/>
                </a:solidFill>
              </a:rPr>
              <a:t>VENTE MARQUE </a:t>
            </a:r>
            <a:r>
              <a:rPr lang="fr-FR" sz="1000" dirty="0" smtClean="0">
                <a:solidFill>
                  <a:schemeClr val="bg2"/>
                </a:solidFill>
                <a:latin typeface="VP Sans Light" pitchFamily="50" charset="0"/>
              </a:rPr>
              <a:t>– MOIS 0000</a:t>
            </a:r>
          </a:p>
        </p:txBody>
      </p:sp>
      <p:sp>
        <p:nvSpPr>
          <p:cNvPr id="12" name="Espace réservé du texte 2"/>
          <p:cNvSpPr txBox="1">
            <a:spLocks/>
          </p:cNvSpPr>
          <p:nvPr/>
        </p:nvSpPr>
        <p:spPr>
          <a:xfrm>
            <a:off x="6387323" y="3212976"/>
            <a:ext cx="5184576" cy="28161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3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 sz="1000" dirty="0" smtClean="0">
                <a:solidFill>
                  <a:schemeClr val="bg2"/>
                </a:solidFill>
              </a:rPr>
              <a:t>VENTE MARQUE </a:t>
            </a:r>
            <a:r>
              <a:rPr lang="fr-FR" sz="1000" dirty="0" smtClean="0">
                <a:solidFill>
                  <a:schemeClr val="bg2"/>
                </a:solidFill>
                <a:latin typeface="VP Sans Light" pitchFamily="50" charset="0"/>
              </a:rPr>
              <a:t>– MOIS 0000</a:t>
            </a:r>
          </a:p>
        </p:txBody>
      </p:sp>
      <p:sp>
        <p:nvSpPr>
          <p:cNvPr id="13" name="Espace réservé du texte 2"/>
          <p:cNvSpPr txBox="1">
            <a:spLocks/>
          </p:cNvSpPr>
          <p:nvPr/>
        </p:nvSpPr>
        <p:spPr>
          <a:xfrm>
            <a:off x="623392" y="5809950"/>
            <a:ext cx="5184576" cy="28161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3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 sz="1000" dirty="0" smtClean="0">
                <a:solidFill>
                  <a:schemeClr val="bg2"/>
                </a:solidFill>
              </a:rPr>
              <a:t>VENTE MARQUE </a:t>
            </a:r>
            <a:r>
              <a:rPr lang="fr-FR" sz="1000" dirty="0" smtClean="0">
                <a:solidFill>
                  <a:schemeClr val="bg2"/>
                </a:solidFill>
                <a:latin typeface="VP Sans Light" pitchFamily="50" charset="0"/>
              </a:rPr>
              <a:t>– MOIS 0000</a:t>
            </a:r>
          </a:p>
        </p:txBody>
      </p:sp>
      <p:sp>
        <p:nvSpPr>
          <p:cNvPr id="14" name="Espace réservé du texte 2"/>
          <p:cNvSpPr txBox="1">
            <a:spLocks/>
          </p:cNvSpPr>
          <p:nvPr/>
        </p:nvSpPr>
        <p:spPr>
          <a:xfrm>
            <a:off x="6387323" y="5809950"/>
            <a:ext cx="5184576" cy="281618"/>
          </a:xfrm>
          <a:prstGeom prst="rect">
            <a:avLst/>
          </a:prstGeom>
        </p:spPr>
        <p:txBody>
          <a:bodyPr lIns="0" anchor="t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3600" b="0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fr-FR" sz="1000" dirty="0" smtClean="0">
                <a:solidFill>
                  <a:schemeClr val="bg2"/>
                </a:solidFill>
              </a:rPr>
              <a:t>VENTE MARQUE </a:t>
            </a:r>
            <a:r>
              <a:rPr lang="fr-FR" sz="1000" dirty="0" smtClean="0">
                <a:solidFill>
                  <a:schemeClr val="bg2"/>
                </a:solidFill>
                <a:latin typeface="VP Sans Light" pitchFamily="50" charset="0"/>
              </a:rPr>
              <a:t>– MOIS 0000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3392" y="1124744"/>
            <a:ext cx="5184576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23389" y="3717032"/>
            <a:ext cx="5184576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387323" y="3717032"/>
            <a:ext cx="5184576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4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87323" y="1124744"/>
            <a:ext cx="5184576" cy="20882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2</a:t>
            </a:r>
          </a:p>
        </p:txBody>
      </p:sp>
    </p:spTree>
    <p:extLst>
      <p:ext uri="{BB962C8B-B14F-4D97-AF65-F5344CB8AC3E}">
        <p14:creationId xmlns:p14="http://schemas.microsoft.com/office/powerpoint/2010/main" val="9767528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dèle de for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 dirty="0" smtClean="0"/>
              <a:t>Copier-Coller les visuels et textes ci-dessous sur une slide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39C6E3F-3C31-0D49-8331-05A9DFF39A63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Espace réservé du texte 2"/>
          <p:cNvSpPr txBox="1">
            <a:spLocks/>
          </p:cNvSpPr>
          <p:nvPr/>
        </p:nvSpPr>
        <p:spPr>
          <a:xfrm>
            <a:off x="6468857" y="1124745"/>
            <a:ext cx="4992555" cy="2177995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3000" b="0" kern="1200" baseline="0">
                <a:solidFill>
                  <a:schemeClr val="bg2"/>
                </a:solidFill>
                <a:latin typeface="VP Sans Light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buSzTx/>
            </a:pPr>
            <a:r>
              <a:rPr lang="fr-FR" sz="6000" dirty="0" smtClean="0">
                <a:solidFill>
                  <a:schemeClr val="accent1"/>
                </a:solidFill>
              </a:rPr>
              <a:t>0%</a:t>
            </a:r>
            <a:endParaRPr lang="fr-FR" sz="60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fr-FR" sz="1800" dirty="0" smtClean="0">
                <a:latin typeface="+mj-lt"/>
              </a:rPr>
              <a:t>texte</a:t>
            </a:r>
          </a:p>
        </p:txBody>
      </p:sp>
      <p:sp>
        <p:nvSpPr>
          <p:cNvPr id="18" name="Espace réservé du texte 2"/>
          <p:cNvSpPr txBox="1">
            <a:spLocks/>
          </p:cNvSpPr>
          <p:nvPr/>
        </p:nvSpPr>
        <p:spPr>
          <a:xfrm>
            <a:off x="6468857" y="3483254"/>
            <a:ext cx="4992555" cy="2177995"/>
          </a:xfrm>
          <a:prstGeom prst="rect">
            <a:avLst/>
          </a:prstGeom>
        </p:spPr>
        <p:txBody>
          <a:bodyPr lIns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" panose="05000000000000000000" pitchFamily="2" charset="2"/>
              <a:buNone/>
              <a:defRPr sz="3000" b="0" kern="1200" baseline="0">
                <a:solidFill>
                  <a:schemeClr val="bg2"/>
                </a:solidFill>
                <a:latin typeface="VP Sans Light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800" b="1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Tx/>
              <a:buSzTx/>
            </a:pPr>
            <a:r>
              <a:rPr lang="fr-FR" sz="6000" dirty="0" smtClean="0">
                <a:solidFill>
                  <a:schemeClr val="accent1"/>
                </a:solidFill>
              </a:rPr>
              <a:t>0%</a:t>
            </a:r>
            <a:endParaRPr lang="fr-FR" sz="6000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fr-FR" sz="1800" dirty="0">
                <a:latin typeface="+mj-lt"/>
              </a:rPr>
              <a:t>texte</a:t>
            </a:r>
            <a:endParaRPr lang="fr-FR" sz="1800" dirty="0" smtClean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3389" y="1124744"/>
            <a:ext cx="5403289" cy="21602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3392" y="3501008"/>
            <a:ext cx="5403289" cy="21602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 smtClean="0">
                <a:solidFill>
                  <a:schemeClr val="tx1"/>
                </a:solidFill>
              </a:rPr>
              <a:t>VISUEL 2</a:t>
            </a:r>
          </a:p>
        </p:txBody>
      </p:sp>
    </p:spTree>
    <p:extLst>
      <p:ext uri="{BB962C8B-B14F-4D97-AF65-F5344CB8AC3E}">
        <p14:creationId xmlns:p14="http://schemas.microsoft.com/office/powerpoint/2010/main" val="114600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ERVE : slide TITRE logo blanc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Réserve : 2 éléments graphiques slide TITRE logo blanc</a:t>
            </a:r>
            <a:endParaRPr lang="fr-FR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0744" y="6038513"/>
            <a:ext cx="3048001" cy="42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8606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fr-FR" dirty="0" smtClean="0"/>
              <a:t>Copier-coller la forme ci-dessous sur une slide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1740829-6478-BD4C-873D-64D0BB4ABC8F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e 5"/>
          <p:cNvGrpSpPr/>
          <p:nvPr/>
        </p:nvGrpSpPr>
        <p:grpSpPr>
          <a:xfrm>
            <a:off x="1295468" y="1932594"/>
            <a:ext cx="10177129" cy="648000"/>
            <a:chOff x="971600" y="1772816"/>
            <a:chExt cx="7632847" cy="686185"/>
          </a:xfrm>
        </p:grpSpPr>
        <p:sp>
          <p:nvSpPr>
            <p:cNvPr id="7" name="Forme libre 6"/>
            <p:cNvSpPr/>
            <p:nvPr/>
          </p:nvSpPr>
          <p:spPr>
            <a:xfrm>
              <a:off x="4859788" y="1772816"/>
              <a:ext cx="3744659" cy="686185"/>
            </a:xfrm>
            <a:custGeom>
              <a:avLst/>
              <a:gdLst>
                <a:gd name="connsiteX0" fmla="*/ 0 w 3264266"/>
                <a:gd name="connsiteY0" fmla="*/ 114366 h 686185"/>
                <a:gd name="connsiteX1" fmla="*/ 114366 w 3264266"/>
                <a:gd name="connsiteY1" fmla="*/ 0 h 686185"/>
                <a:gd name="connsiteX2" fmla="*/ 3149900 w 3264266"/>
                <a:gd name="connsiteY2" fmla="*/ 0 h 686185"/>
                <a:gd name="connsiteX3" fmla="*/ 3264266 w 3264266"/>
                <a:gd name="connsiteY3" fmla="*/ 114366 h 686185"/>
                <a:gd name="connsiteX4" fmla="*/ 3264266 w 3264266"/>
                <a:gd name="connsiteY4" fmla="*/ 571819 h 686185"/>
                <a:gd name="connsiteX5" fmla="*/ 3149900 w 3264266"/>
                <a:gd name="connsiteY5" fmla="*/ 686185 h 686185"/>
                <a:gd name="connsiteX6" fmla="*/ 114366 w 3264266"/>
                <a:gd name="connsiteY6" fmla="*/ 686185 h 686185"/>
                <a:gd name="connsiteX7" fmla="*/ 0 w 3264266"/>
                <a:gd name="connsiteY7" fmla="*/ 571819 h 686185"/>
                <a:gd name="connsiteX8" fmla="*/ 0 w 3264266"/>
                <a:gd name="connsiteY8" fmla="*/ 114366 h 68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4266" h="686185">
                  <a:moveTo>
                    <a:pt x="0" y="114366"/>
                  </a:moveTo>
                  <a:cubicBezTo>
                    <a:pt x="0" y="51203"/>
                    <a:pt x="51203" y="0"/>
                    <a:pt x="114366" y="0"/>
                  </a:cubicBezTo>
                  <a:lnTo>
                    <a:pt x="3149900" y="0"/>
                  </a:lnTo>
                  <a:cubicBezTo>
                    <a:pt x="3213063" y="0"/>
                    <a:pt x="3264266" y="51203"/>
                    <a:pt x="3264266" y="114366"/>
                  </a:cubicBezTo>
                  <a:lnTo>
                    <a:pt x="3264266" y="571819"/>
                  </a:lnTo>
                  <a:cubicBezTo>
                    <a:pt x="3264266" y="634982"/>
                    <a:pt x="3213063" y="686185"/>
                    <a:pt x="3149900" y="686185"/>
                  </a:cubicBezTo>
                  <a:lnTo>
                    <a:pt x="114366" y="686185"/>
                  </a:lnTo>
                  <a:cubicBezTo>
                    <a:pt x="51203" y="686185"/>
                    <a:pt x="0" y="634982"/>
                    <a:pt x="0" y="571819"/>
                  </a:cubicBezTo>
                  <a:lnTo>
                    <a:pt x="0" y="114366"/>
                  </a:lnTo>
                  <a:close/>
                </a:path>
              </a:pathLst>
            </a:custGeom>
            <a:ln w="127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8000" tIns="36000" rIns="108000" bIns="36000" numCol="1" spcCol="1270" anchor="ctr" anchorCtr="0">
              <a:noAutofit/>
            </a:bodyPr>
            <a:lstStyle/>
            <a:p>
              <a:pPr marL="0" lvl="1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fr-FR" sz="1800" kern="1200" dirty="0" smtClean="0">
                  <a:solidFill>
                    <a:schemeClr val="accent1"/>
                  </a:solidFill>
                </a:rPr>
                <a:t>Texte</a:t>
              </a:r>
              <a:endParaRPr lang="fr-FR" sz="1800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971600" y="1772816"/>
              <a:ext cx="3743996" cy="686185"/>
            </a:xfrm>
            <a:custGeom>
              <a:avLst/>
              <a:gdLst>
                <a:gd name="connsiteX0" fmla="*/ 0 w 3743996"/>
                <a:gd name="connsiteY0" fmla="*/ 0 h 686185"/>
                <a:gd name="connsiteX1" fmla="*/ 3400904 w 3743996"/>
                <a:gd name="connsiteY1" fmla="*/ 0 h 686185"/>
                <a:gd name="connsiteX2" fmla="*/ 3743996 w 3743996"/>
                <a:gd name="connsiteY2" fmla="*/ 343093 h 686185"/>
                <a:gd name="connsiteX3" fmla="*/ 3400904 w 3743996"/>
                <a:gd name="connsiteY3" fmla="*/ 686185 h 686185"/>
                <a:gd name="connsiteX4" fmla="*/ 0 w 3743996"/>
                <a:gd name="connsiteY4" fmla="*/ 686185 h 686185"/>
                <a:gd name="connsiteX5" fmla="*/ 0 w 3743996"/>
                <a:gd name="connsiteY5" fmla="*/ 0 h 68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43996" h="686185">
                  <a:moveTo>
                    <a:pt x="0" y="0"/>
                  </a:moveTo>
                  <a:lnTo>
                    <a:pt x="3400904" y="0"/>
                  </a:lnTo>
                  <a:lnTo>
                    <a:pt x="3743996" y="343093"/>
                  </a:lnTo>
                  <a:lnTo>
                    <a:pt x="3400904" y="686185"/>
                  </a:lnTo>
                  <a:lnTo>
                    <a:pt x="0" y="68618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36000" rIns="108000" bIns="36000" numCol="1" spcCol="1270" anchor="ctr" anchorCtr="0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1800" dirty="0"/>
                <a:t>[Texte</a:t>
              </a:r>
              <a:r>
                <a:rPr lang="fr-FR" sz="1800" dirty="0" smtClean="0"/>
                <a:t>]</a:t>
              </a:r>
              <a:endParaRPr lang="fr-FR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73709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ERVE : slide TITRE logo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0744" y="6038514"/>
            <a:ext cx="3048001" cy="42062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Réserve : 2 éléments graphiques slide TITRE logo rose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579567" y="751518"/>
            <a:ext cx="10974807" cy="130933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fr-FR" sz="2400" dirty="0" smtClean="0"/>
              <a:t>Copier-Coller les éléments ci-dessous sur une slide</a:t>
            </a:r>
            <a:r>
              <a:rPr lang="fr-FR" sz="2400" baseline="0" dirty="0" smtClean="0"/>
              <a:t> de TITRE au choix</a:t>
            </a:r>
          </a:p>
        </p:txBody>
      </p:sp>
    </p:spTree>
    <p:extLst>
      <p:ext uri="{BB962C8B-B14F-4D97-AF65-F5344CB8AC3E}">
        <p14:creationId xmlns:p14="http://schemas.microsoft.com/office/powerpoint/2010/main" val="2691283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SERVE : sli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Réserve : 2 ou 4 éléments graphiques slide de TEXTE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2" name="Espace réservé de la date 3"/>
          <p:cNvSpPr txBox="1">
            <a:spLocks/>
          </p:cNvSpPr>
          <p:nvPr/>
        </p:nvSpPr>
        <p:spPr>
          <a:xfrm>
            <a:off x="2108293" y="6251771"/>
            <a:ext cx="146656" cy="216000"/>
          </a:xfrm>
          <a:prstGeom prst="rect">
            <a:avLst/>
          </a:prstGeom>
        </p:spPr>
        <p:txBody>
          <a:bodyPr lIns="0" tIns="54000" rIns="0" bIns="0" anchor="t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dirty="0" smtClean="0"/>
              <a:t>|</a:t>
            </a:r>
            <a:endParaRPr lang="fr-FR" sz="1000" dirty="0"/>
          </a:p>
        </p:txBody>
      </p:sp>
      <p:sp>
        <p:nvSpPr>
          <p:cNvPr id="13" name="Espace réservé de la date 3"/>
          <p:cNvSpPr txBox="1">
            <a:spLocks/>
          </p:cNvSpPr>
          <p:nvPr/>
        </p:nvSpPr>
        <p:spPr>
          <a:xfrm>
            <a:off x="815413" y="6260019"/>
            <a:ext cx="146656" cy="216000"/>
          </a:xfrm>
          <a:prstGeom prst="rect">
            <a:avLst/>
          </a:prstGeom>
        </p:spPr>
        <p:txBody>
          <a:bodyPr lIns="0" tIns="54000" rIns="0" bIns="0" anchor="t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dirty="0" smtClean="0"/>
              <a:t>-</a:t>
            </a:r>
            <a:endParaRPr lang="fr-FR" sz="1000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6576" y="6267492"/>
            <a:ext cx="2016000" cy="2782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579567" y="751518"/>
            <a:ext cx="10974807" cy="130933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kern="120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fr-FR" sz="2400" dirty="0" smtClean="0"/>
              <a:t>Copier-Coller les éléments ci-dessous sur une slide vide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fr-FR" sz="1800" dirty="0" smtClean="0"/>
              <a:t>logo et bande rose : disposition Visuel</a:t>
            </a:r>
            <a:r>
              <a:rPr lang="fr-FR" sz="1800" baseline="0" dirty="0" smtClean="0"/>
              <a:t> pleine page </a:t>
            </a:r>
            <a:r>
              <a:rPr lang="fr-FR" sz="1800" b="1" baseline="0" dirty="0" smtClean="0"/>
              <a:t>sans</a:t>
            </a:r>
            <a:r>
              <a:rPr lang="fr-FR" sz="1800" baseline="0" dirty="0" smtClean="0"/>
              <a:t> pied de page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FR" sz="1800" dirty="0" smtClean="0"/>
              <a:t>les 4 graphiques : disposition Visuel</a:t>
            </a:r>
            <a:r>
              <a:rPr lang="fr-FR" sz="1800" baseline="0" dirty="0" smtClean="0"/>
              <a:t> pleine page </a:t>
            </a:r>
            <a:r>
              <a:rPr lang="fr-FR" sz="1800" b="1" baseline="0" dirty="0" smtClean="0"/>
              <a:t>avec</a:t>
            </a:r>
            <a:r>
              <a:rPr lang="fr-FR" sz="1800" baseline="0" dirty="0" smtClean="0"/>
              <a:t> pied de page</a:t>
            </a:r>
          </a:p>
        </p:txBody>
      </p:sp>
    </p:spTree>
    <p:extLst>
      <p:ext uri="{BB962C8B-B14F-4D97-AF65-F5344CB8AC3E}">
        <p14:creationId xmlns:p14="http://schemas.microsoft.com/office/powerpoint/2010/main" val="35117741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suel pleine page avec pied d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48B22-46B1-7141-9FC2-F859C770790B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8665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suel pleine page sans pied d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037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et mascotte, logo no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ristineB\Seenk-D\VentePrivee\ElementsPNG\Fo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6" y="1"/>
            <a:ext cx="12192001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13128" y="1565317"/>
            <a:ext cx="9035267" cy="1224000"/>
          </a:xfrm>
          <a:noFill/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13128" y="2774679"/>
            <a:ext cx="9035267" cy="432000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589837" y="6165302"/>
            <a:ext cx="3806871" cy="180000"/>
          </a:xfrm>
          <a:noFill/>
        </p:spPr>
        <p:txBody>
          <a:bodyPr vert="horz" wrap="none" anchor="t" anchorCtr="0">
            <a:noAutofit/>
          </a:bodyPr>
          <a:lstStyle>
            <a:lvl1pPr marL="0" indent="0" algn="l">
              <a:buNone/>
              <a:defRPr sz="1000" b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</p:spTree>
    <p:extLst>
      <p:ext uri="{BB962C8B-B14F-4D97-AF65-F5344CB8AC3E}">
        <p14:creationId xmlns:p14="http://schemas.microsoft.com/office/powerpoint/2010/main" val="25962043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4970-61BA-FD43-876A-35CB87B18BB2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24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02364-D85A-194F-AA9E-0C686CEEEE17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8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et fond, logo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hristineB\Seenk-D\VentePrivee\Images\porte_baleine_canopee_72_fond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203305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13128" y="1565317"/>
            <a:ext cx="9035267" cy="1224000"/>
          </a:xfrm>
          <a:noFill/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13128" y="2774679"/>
            <a:ext cx="9035267" cy="432000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50744" y="6038513"/>
            <a:ext cx="3048001" cy="42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4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589837" y="6165302"/>
            <a:ext cx="3806871" cy="180000"/>
          </a:xfrm>
          <a:noFill/>
        </p:spPr>
        <p:txBody>
          <a:bodyPr vert="horz" wrap="none" anchor="t" anchorCtr="0">
            <a:no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</p:spTree>
    <p:extLst>
      <p:ext uri="{BB962C8B-B14F-4D97-AF65-F5344CB8AC3E}">
        <p14:creationId xmlns:p14="http://schemas.microsoft.com/office/powerpoint/2010/main" val="256708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13128" y="645855"/>
            <a:ext cx="9035267" cy="1224000"/>
          </a:xfrm>
          <a:noFill/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13128" y="1855217"/>
            <a:ext cx="9035267" cy="432000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1" name="Espace réservé du contenu 2"/>
          <p:cNvSpPr>
            <a:spLocks noGrp="1"/>
          </p:cNvSpPr>
          <p:nvPr>
            <p:ph idx="15" hasCustomPrompt="1"/>
          </p:nvPr>
        </p:nvSpPr>
        <p:spPr>
          <a:xfrm>
            <a:off x="-1" y="2492897"/>
            <a:ext cx="12192001" cy="324036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263525" indent="0">
              <a:buNone/>
              <a:defRPr/>
            </a:lvl2pPr>
            <a:lvl3pPr marL="447675" indent="0">
              <a:buNone/>
              <a:defRPr/>
            </a:lvl3pPr>
            <a:lvl4pPr marL="630237" indent="0">
              <a:buNone/>
              <a:defRPr/>
            </a:lvl4pPr>
            <a:lvl5pPr marL="803275" indent="0">
              <a:buNone/>
              <a:defRPr/>
            </a:lvl5pPr>
          </a:lstStyle>
          <a:p>
            <a:pPr lvl="0"/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589837" y="6165302"/>
            <a:ext cx="3806871" cy="180000"/>
          </a:xfrm>
          <a:noFill/>
        </p:spPr>
        <p:txBody>
          <a:bodyPr vert="horz" wrap="none" anchor="t" anchorCtr="0">
            <a:noAutofit/>
          </a:bodyPr>
          <a:lstStyle>
            <a:lvl1pPr marL="0" indent="0" algn="l">
              <a:buNone/>
              <a:defRPr sz="1000" b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</p:spTree>
    <p:extLst>
      <p:ext uri="{BB962C8B-B14F-4D97-AF65-F5344CB8AC3E}">
        <p14:creationId xmlns:p14="http://schemas.microsoft.com/office/powerpoint/2010/main" val="3874132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 et image, logo mar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13128" y="645855"/>
            <a:ext cx="9035267" cy="1224000"/>
          </a:xfrm>
          <a:noFill/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1"/>
                </a:solidFill>
              </a:defRPr>
            </a:lvl1pPr>
          </a:lstStyle>
          <a:p>
            <a:r>
              <a:rPr lang="fr-FR" dirty="0" smtClean="0"/>
              <a:t>Titre de la présentation</a:t>
            </a:r>
            <a:br>
              <a:rPr lang="fr-FR" dirty="0" smtClean="0"/>
            </a:br>
            <a:r>
              <a:rPr lang="fr-FR" dirty="0" smtClean="0"/>
              <a:t>sur 2 lignes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13128" y="1855217"/>
            <a:ext cx="9035267" cy="432000"/>
          </a:xfrm>
          <a:noFill/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  <a:latin typeface="VP Sans Light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1" name="Espace réservé du contenu 2"/>
          <p:cNvSpPr>
            <a:spLocks noGrp="1"/>
          </p:cNvSpPr>
          <p:nvPr>
            <p:ph idx="15" hasCustomPrompt="1"/>
          </p:nvPr>
        </p:nvSpPr>
        <p:spPr>
          <a:xfrm>
            <a:off x="-1" y="2492897"/>
            <a:ext cx="12192001" cy="324036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  <a:lvl2pPr marL="263525" indent="0">
              <a:buNone/>
              <a:defRPr/>
            </a:lvl2pPr>
            <a:lvl3pPr marL="447675" indent="0">
              <a:buNone/>
              <a:defRPr/>
            </a:lvl3pPr>
            <a:lvl4pPr marL="630237" indent="0">
              <a:buNone/>
              <a:defRPr/>
            </a:lvl4pPr>
            <a:lvl5pPr marL="803275" indent="0">
              <a:buNone/>
              <a:defRPr/>
            </a:lvl5pPr>
          </a:lstStyle>
          <a:p>
            <a:pPr lvl="0"/>
            <a:r>
              <a:rPr lang="fr-FR" dirty="0" smtClean="0"/>
              <a:t>image</a:t>
            </a:r>
            <a:endParaRPr lang="fr-FR" dirty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idx="13" hasCustomPrompt="1"/>
          </p:nvPr>
        </p:nvSpPr>
        <p:spPr>
          <a:xfrm>
            <a:off x="589837" y="6165302"/>
            <a:ext cx="3806871" cy="180000"/>
          </a:xfrm>
          <a:noFill/>
        </p:spPr>
        <p:txBody>
          <a:bodyPr vert="horz" wrap="none" anchor="t" anchorCtr="0">
            <a:noAutofit/>
          </a:bodyPr>
          <a:lstStyle>
            <a:lvl1pPr marL="0" indent="0" algn="l">
              <a:buNone/>
              <a:defRPr sz="1000" b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 dirty="0" smtClean="0"/>
              <a:t>Nom Prénom</a:t>
            </a:r>
          </a:p>
        </p:txBody>
      </p:sp>
    </p:spTree>
    <p:extLst>
      <p:ext uri="{BB962C8B-B14F-4D97-AF65-F5344CB8AC3E}">
        <p14:creationId xmlns:p14="http://schemas.microsoft.com/office/powerpoint/2010/main" val="994530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5FF72E4-4829-6247-9EB3-5DA3142ED4E2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3"/>
          </p:nvPr>
        </p:nvSpPr>
        <p:spPr>
          <a:xfrm>
            <a:off x="623392" y="1268760"/>
            <a:ext cx="10945216" cy="468052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290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2 contenus horizont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554BEA7-24E4-DB4A-9D66-35E2CDC32CDE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3"/>
          </p:nvPr>
        </p:nvSpPr>
        <p:spPr>
          <a:xfrm>
            <a:off x="623392" y="1268760"/>
            <a:ext cx="10945216" cy="223224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7"/>
          </p:nvPr>
        </p:nvSpPr>
        <p:spPr>
          <a:xfrm>
            <a:off x="623392" y="3717032"/>
            <a:ext cx="10945216" cy="223224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479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2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8" name="Espace réservé du contenu 2"/>
          <p:cNvSpPr>
            <a:spLocks noGrp="1"/>
          </p:cNvSpPr>
          <p:nvPr>
            <p:ph idx="13"/>
          </p:nvPr>
        </p:nvSpPr>
        <p:spPr>
          <a:xfrm>
            <a:off x="623392" y="1340769"/>
            <a:ext cx="5184000" cy="453650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6C06E5-2376-6B4B-99ED-A39997A6B76A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7"/>
          </p:nvPr>
        </p:nvSpPr>
        <p:spPr>
          <a:xfrm>
            <a:off x="6384032" y="1340769"/>
            <a:ext cx="5184576" cy="453650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447675" indent="-184150">
              <a:defRPr>
                <a:solidFill>
                  <a:schemeClr val="bg2"/>
                </a:solidFill>
                <a:latin typeface="VP Sans Light" pitchFamily="50" charset="0"/>
              </a:defRPr>
            </a:lvl2pPr>
            <a:lvl3pPr marL="630238" indent="-182563">
              <a:defRPr>
                <a:solidFill>
                  <a:schemeClr val="bg2"/>
                </a:solidFill>
                <a:latin typeface="VP Sans Light" pitchFamily="50" charset="0"/>
              </a:defRPr>
            </a:lvl3pPr>
            <a:lvl4pPr marL="803275" indent="-173038">
              <a:defRPr/>
            </a:lvl4pPr>
            <a:lvl5pPr marL="985838" indent="-182563"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1191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3802" y="260688"/>
            <a:ext cx="10974807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fr-FR" noProof="0" dirty="0" smtClean="0"/>
              <a:t>Titre de la slide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3392" y="1340769"/>
            <a:ext cx="10945216" cy="460851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fr-FR" noProof="0" dirty="0" smtClean="0"/>
              <a:t>Modifiez les styles du texte du masque</a:t>
            </a:r>
          </a:p>
          <a:p>
            <a:pPr lvl="1"/>
            <a:r>
              <a:rPr lang="fr-FR" noProof="0" dirty="0" smtClean="0"/>
              <a:t>Deuxième niveau</a:t>
            </a:r>
          </a:p>
          <a:p>
            <a:pPr lvl="2"/>
            <a:r>
              <a:rPr lang="fr-FR" noProof="0" dirty="0" smtClean="0"/>
              <a:t>Troisième niveau</a:t>
            </a:r>
          </a:p>
          <a:p>
            <a:pPr lvl="3"/>
            <a:r>
              <a:rPr lang="fr-FR" noProof="0" dirty="0" smtClean="0"/>
              <a:t>Quatrième niveau</a:t>
            </a:r>
          </a:p>
          <a:p>
            <a:pPr lvl="4"/>
            <a:r>
              <a:rPr lang="fr-FR" noProof="0" dirty="0" smtClean="0"/>
              <a:t>Cinquième niveau</a:t>
            </a:r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273200" y="6250191"/>
            <a:ext cx="480000" cy="216000"/>
          </a:xfrm>
          <a:prstGeom prst="rect">
            <a:avLst/>
          </a:prstGeom>
          <a:noFill/>
        </p:spPr>
        <p:txBody>
          <a:bodyPr vert="horz" wrap="none" lIns="0" tIns="0" rIns="0" bIns="0" rtlCol="0" anchor="b"/>
          <a:lstStyle>
            <a:lvl1pPr algn="r">
              <a:defRPr sz="1000" b="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18620" y="6250191"/>
            <a:ext cx="1056117" cy="21602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algn="l">
              <a:defRPr sz="1000" b="0">
                <a:solidFill>
                  <a:schemeClr val="bg2"/>
                </a:solidFill>
              </a:defRPr>
            </a:lvl1pPr>
          </a:lstStyle>
          <a:p>
            <a:fld id="{D009035B-8D4E-A943-8C7D-20C0F70CDEFC}" type="datetime1">
              <a:rPr lang="zh-CN" altLang="en-US" smtClean="0"/>
              <a:t>2017/11/6</a:t>
            </a:fld>
            <a:endParaRPr lang="en-US" dirty="0"/>
          </a:p>
        </p:txBody>
      </p:sp>
      <p:sp>
        <p:nvSpPr>
          <p:cNvPr id="1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255574" y="6250192"/>
            <a:ext cx="5664629" cy="216025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algn="l">
              <a:defRPr sz="1000" b="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5" name="Connecteur droit 4"/>
          <p:cNvCxnSpPr/>
          <p:nvPr/>
        </p:nvCxnSpPr>
        <p:spPr>
          <a:xfrm>
            <a:off x="606220" y="803341"/>
            <a:ext cx="109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6631861"/>
            <a:ext cx="12192000" cy="335646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 sz="1000" dirty="0" smtClean="0">
              <a:solidFill>
                <a:schemeClr val="accent5"/>
              </a:solidFill>
            </a:endParaRPr>
          </a:p>
        </p:txBody>
      </p:sp>
      <p:sp>
        <p:nvSpPr>
          <p:cNvPr id="10" name="Espace réservé de la date 3"/>
          <p:cNvSpPr txBox="1">
            <a:spLocks/>
          </p:cNvSpPr>
          <p:nvPr/>
        </p:nvSpPr>
        <p:spPr>
          <a:xfrm>
            <a:off x="2108293" y="6251771"/>
            <a:ext cx="146656" cy="216000"/>
          </a:xfrm>
          <a:prstGeom prst="rect">
            <a:avLst/>
          </a:prstGeom>
        </p:spPr>
        <p:txBody>
          <a:bodyPr lIns="0" tIns="54000" rIns="0" bIns="0" anchor="t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dirty="0" smtClean="0"/>
              <a:t>|</a:t>
            </a:r>
            <a:endParaRPr lang="fr-FR" sz="1000" dirty="0"/>
          </a:p>
        </p:txBody>
      </p:sp>
      <p:sp>
        <p:nvSpPr>
          <p:cNvPr id="11" name="Espace réservé de la date 3"/>
          <p:cNvSpPr txBox="1">
            <a:spLocks/>
          </p:cNvSpPr>
          <p:nvPr/>
        </p:nvSpPr>
        <p:spPr>
          <a:xfrm>
            <a:off x="815413" y="6260019"/>
            <a:ext cx="146656" cy="216000"/>
          </a:xfrm>
          <a:prstGeom prst="rect">
            <a:avLst/>
          </a:prstGeom>
        </p:spPr>
        <p:txBody>
          <a:bodyPr lIns="0" tIns="54000" rIns="0" bIns="0" anchor="t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000" dirty="0" smtClean="0"/>
              <a:t>-</a:t>
            </a:r>
            <a:endParaRPr lang="fr-FR" sz="1000" dirty="0"/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6576" y="6267492"/>
            <a:ext cx="2016000" cy="2782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160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66" r:id="rId20"/>
    <p:sldLayoutId id="2147484067" r:id="rId21"/>
    <p:sldLayoutId id="2147484068" r:id="rId22"/>
    <p:sldLayoutId id="2147484069" r:id="rId23"/>
    <p:sldLayoutId id="2147484070" r:id="rId24"/>
    <p:sldLayoutId id="2147484071" r:id="rId25"/>
    <p:sldLayoutId id="2147484072" r:id="rId26"/>
    <p:sldLayoutId id="2147484073" r:id="rId27"/>
    <p:sldLayoutId id="2147484074" r:id="rId28"/>
    <p:sldLayoutId id="2147484075" r:id="rId29"/>
    <p:sldLayoutId id="2147484076" r:id="rId30"/>
    <p:sldLayoutId id="2147484077" r:id="rId3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0" kern="1200" baseline="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68288" indent="-268288" algn="l" defTabSz="914400" rtl="0" eaLnBrk="1" latinLnBrk="0" hangingPunct="1">
        <a:spcBef>
          <a:spcPct val="20000"/>
        </a:spcBef>
        <a:buClr>
          <a:schemeClr val="accent1"/>
        </a:buClr>
        <a:buSzPct val="120000"/>
        <a:buFont typeface="Wingdings" panose="05000000000000000000" pitchFamily="2" charset="2"/>
        <a:buChar char="w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449263" indent="-185738" algn="l" defTabSz="914400" rtl="0" eaLnBrk="1" latinLnBrk="0" hangingPunct="1">
        <a:spcBef>
          <a:spcPct val="20000"/>
        </a:spcBef>
        <a:buClr>
          <a:schemeClr val="accent1"/>
        </a:buClr>
        <a:buSzPct val="110000"/>
        <a:buFont typeface="Arial" pitchFamily="34" charset="0"/>
        <a:buChar char="•"/>
        <a:defRPr sz="16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2pPr>
      <a:lvl3pPr marL="630238" indent="-182563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3pPr>
      <a:lvl4pPr marL="803275" indent="-173038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985838" indent="-182563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5.jp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13" Type="http://schemas.openxmlformats.org/officeDocument/2006/relationships/image" Target="../media/image58.jpg"/><Relationship Id="rId3" Type="http://schemas.openxmlformats.org/officeDocument/2006/relationships/image" Target="../media/image48.png"/><Relationship Id="rId7" Type="http://schemas.openxmlformats.org/officeDocument/2006/relationships/image" Target="../media/image52.jpg"/><Relationship Id="rId12" Type="http://schemas.openxmlformats.org/officeDocument/2006/relationships/image" Target="../media/image57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5" Type="http://schemas.openxmlformats.org/officeDocument/2006/relationships/image" Target="../media/image50.jpg"/><Relationship Id="rId15" Type="http://schemas.openxmlformats.org/officeDocument/2006/relationships/image" Target="../media/image60.jpg"/><Relationship Id="rId10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image" Target="../media/image54.jpg"/><Relationship Id="rId14" Type="http://schemas.openxmlformats.org/officeDocument/2006/relationships/image" Target="../media/image59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Machine Learning at VP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5015" y="2789317"/>
            <a:ext cx="9035267" cy="432000"/>
          </a:xfrm>
        </p:spPr>
        <p:txBody>
          <a:bodyPr/>
          <a:lstStyle/>
          <a:p>
            <a:r>
              <a:rPr lang="fr-FR" dirty="0" smtClean="0"/>
              <a:t>A </a:t>
            </a:r>
            <a:r>
              <a:rPr lang="fr-FR" dirty="0" smtClean="0"/>
              <a:t>short </a:t>
            </a:r>
            <a:r>
              <a:rPr lang="fr-FR" dirty="0" err="1" smtClean="0"/>
              <a:t>overview</a:t>
            </a:r>
            <a:r>
              <a:rPr lang="fr-FR" dirty="0" smtClean="0"/>
              <a:t> of </a:t>
            </a:r>
            <a:r>
              <a:rPr lang="fr-FR" dirty="0" err="1" smtClean="0"/>
              <a:t>VP’s</a:t>
            </a:r>
            <a:r>
              <a:rPr lang="fr-FR" dirty="0" smtClean="0"/>
              <a:t> Data Science </a:t>
            </a:r>
            <a:r>
              <a:rPr lang="fr-FR" dirty="0" err="1" smtClean="0"/>
              <a:t>projects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306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6292116"/>
            <a:ext cx="1440160" cy="39971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17742" y="116633"/>
            <a:ext cx="9150258" cy="125343"/>
          </a:xfrm>
          <a:prstGeom prst="rect">
            <a:avLst/>
          </a:prstGeom>
          <a:solidFill>
            <a:srgbClr val="E1007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16" y="1052737"/>
            <a:ext cx="3938960" cy="4851507"/>
          </a:xfrm>
          <a:prstGeom prst="rect">
            <a:avLst/>
          </a:prstGeom>
        </p:spPr>
      </p:pic>
      <p:sp>
        <p:nvSpPr>
          <p:cNvPr id="10" name="Espace réservé du texte 5"/>
          <p:cNvSpPr>
            <a:spLocks noGrp="1"/>
          </p:cNvSpPr>
          <p:nvPr>
            <p:ph type="body" idx="4294967295"/>
          </p:nvPr>
        </p:nvSpPr>
        <p:spPr>
          <a:xfrm>
            <a:off x="7464152" y="687808"/>
            <a:ext cx="2736304" cy="36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r">
              <a:buClr>
                <a:srgbClr val="E10078"/>
              </a:buClr>
              <a:buNone/>
            </a:pPr>
            <a:r>
              <a:rPr lang="fr-F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PERSO - curent state</a:t>
            </a:r>
            <a:endParaRPr lang="fr-FR" sz="1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38401" y="1305743"/>
            <a:ext cx="337471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fr-FR" sz="1350" dirty="0">
                <a:solidFill>
                  <a:prstClr val="black"/>
                </a:solidFill>
              </a:rPr>
              <a:t>The </a:t>
            </a:r>
            <a:r>
              <a:rPr lang="fr-FR" sz="1350" b="1" dirty="0">
                <a:solidFill>
                  <a:prstClr val="black"/>
                </a:solidFill>
              </a:rPr>
              <a:t>final </a:t>
            </a:r>
            <a:r>
              <a:rPr lang="fr-FR" sz="1350" b="1" dirty="0" err="1">
                <a:solidFill>
                  <a:prstClr val="black"/>
                </a:solidFill>
              </a:rPr>
              <a:t>order</a:t>
            </a:r>
            <a:r>
              <a:rPr lang="fr-FR" sz="1350" b="1" dirty="0">
                <a:solidFill>
                  <a:prstClr val="black"/>
                </a:solidFill>
              </a:rPr>
              <a:t> </a:t>
            </a:r>
            <a:r>
              <a:rPr lang="fr-FR" sz="1350" dirty="0">
                <a:solidFill>
                  <a:prstClr val="black"/>
                </a:solidFill>
              </a:rPr>
              <a:t>for </a:t>
            </a:r>
            <a:r>
              <a:rPr lang="fr-FR" sz="1350" dirty="0" err="1">
                <a:solidFill>
                  <a:prstClr val="black"/>
                </a:solidFill>
              </a:rPr>
              <a:t>each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individual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is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composed</a:t>
            </a:r>
            <a:r>
              <a:rPr lang="fr-FR" sz="1350" dirty="0">
                <a:solidFill>
                  <a:prstClr val="black"/>
                </a:solidFill>
              </a:rPr>
              <a:t> of real scores and </a:t>
            </a:r>
            <a:r>
              <a:rPr lang="fr-FR" sz="1350" dirty="0" err="1">
                <a:solidFill>
                  <a:prstClr val="black"/>
                </a:solidFill>
              </a:rPr>
              <a:t>estimated</a:t>
            </a:r>
            <a:r>
              <a:rPr lang="fr-FR" sz="1350" dirty="0">
                <a:solidFill>
                  <a:prstClr val="black"/>
                </a:solidFill>
              </a:rPr>
              <a:t> scores.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endParaRPr lang="fr-FR" sz="1050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fr-FR" sz="1350" dirty="0">
                <a:solidFill>
                  <a:prstClr val="black"/>
                </a:solidFill>
              </a:rPr>
              <a:t>The </a:t>
            </a:r>
            <a:r>
              <a:rPr lang="fr-FR" sz="1350" b="1" dirty="0">
                <a:solidFill>
                  <a:prstClr val="black"/>
                </a:solidFill>
              </a:rPr>
              <a:t>real score </a:t>
            </a:r>
            <a:r>
              <a:rPr lang="fr-FR" sz="1350" dirty="0" err="1">
                <a:solidFill>
                  <a:prstClr val="black"/>
                </a:solidFill>
              </a:rPr>
              <a:t>is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composed</a:t>
            </a:r>
            <a:r>
              <a:rPr lang="fr-FR" sz="1350" dirty="0">
                <a:solidFill>
                  <a:prstClr val="black"/>
                </a:solidFill>
              </a:rPr>
              <a:t> of </a:t>
            </a:r>
            <a:r>
              <a:rPr lang="fr-FR" sz="1350" dirty="0" err="1">
                <a:solidFill>
                  <a:prstClr val="black"/>
                </a:solidFill>
              </a:rPr>
              <a:t>preferences</a:t>
            </a:r>
            <a:r>
              <a:rPr lang="fr-FR" sz="1350" dirty="0">
                <a:solidFill>
                  <a:prstClr val="black"/>
                </a:solidFill>
              </a:rPr>
              <a:t>, trends, </a:t>
            </a:r>
            <a:r>
              <a:rPr lang="fr-FR" sz="1350" dirty="0" err="1">
                <a:solidFill>
                  <a:prstClr val="black"/>
                </a:solidFill>
              </a:rPr>
              <a:t>community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dynamics</a:t>
            </a:r>
            <a:r>
              <a:rPr lang="fr-FR" sz="1350" dirty="0">
                <a:solidFill>
                  <a:prstClr val="black"/>
                </a:solidFill>
              </a:rPr>
              <a:t> and favorite &amp; </a:t>
            </a:r>
            <a:r>
              <a:rPr lang="fr-FR" sz="1350" dirty="0" err="1">
                <a:solidFill>
                  <a:prstClr val="black"/>
                </a:solidFill>
              </a:rPr>
              <a:t>uninteresting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sectors</a:t>
            </a:r>
            <a:r>
              <a:rPr lang="fr-FR" sz="1350" dirty="0">
                <a:solidFill>
                  <a:prstClr val="black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endParaRPr lang="fr-FR" sz="1050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9"/>
            </a:pPr>
            <a:r>
              <a:rPr lang="fr-FR" sz="1350" dirty="0">
                <a:solidFill>
                  <a:prstClr val="black"/>
                </a:solidFill>
              </a:rPr>
              <a:t>The </a:t>
            </a:r>
            <a:r>
              <a:rPr lang="fr-FR" sz="1350" b="1" dirty="0" err="1">
                <a:solidFill>
                  <a:prstClr val="black"/>
                </a:solidFill>
              </a:rPr>
              <a:t>estimated</a:t>
            </a:r>
            <a:r>
              <a:rPr lang="fr-FR" sz="1350" b="1" dirty="0">
                <a:solidFill>
                  <a:prstClr val="black"/>
                </a:solidFill>
              </a:rPr>
              <a:t> score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is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calculated</a:t>
            </a:r>
            <a:r>
              <a:rPr lang="fr-FR" sz="1350" dirty="0">
                <a:solidFill>
                  <a:prstClr val="black"/>
                </a:solidFill>
              </a:rPr>
              <a:t> as a </a:t>
            </a:r>
            <a:r>
              <a:rPr lang="fr-FR" sz="1350" dirty="0" err="1">
                <a:solidFill>
                  <a:prstClr val="black"/>
                </a:solidFill>
              </a:rPr>
              <a:t>cartesian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product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between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vector</a:t>
            </a:r>
            <a:r>
              <a:rPr lang="fr-FR" sz="1350" dirty="0">
                <a:solidFill>
                  <a:prstClr val="black"/>
                </a:solidFill>
              </a:rPr>
              <a:t> of (</a:t>
            </a:r>
            <a:r>
              <a:rPr lang="fr-FR" sz="1350" dirty="0" err="1">
                <a:solidFill>
                  <a:prstClr val="black"/>
                </a:solidFill>
              </a:rPr>
              <a:t>known</a:t>
            </a:r>
            <a:r>
              <a:rPr lang="fr-FR" sz="1350" dirty="0">
                <a:solidFill>
                  <a:prstClr val="black"/>
                </a:solidFill>
              </a:rPr>
              <a:t>) </a:t>
            </a:r>
            <a:r>
              <a:rPr lang="fr-FR" sz="1350" dirty="0" err="1">
                <a:solidFill>
                  <a:prstClr val="black"/>
                </a:solidFill>
              </a:rPr>
              <a:t>preferences</a:t>
            </a:r>
            <a:r>
              <a:rPr lang="fr-FR" sz="1350" dirty="0">
                <a:solidFill>
                  <a:prstClr val="black"/>
                </a:solidFill>
              </a:rPr>
              <a:t> and </a:t>
            </a:r>
            <a:r>
              <a:rPr lang="fr-FR" sz="1350" dirty="0" err="1">
                <a:solidFill>
                  <a:prstClr val="black"/>
                </a:solidFill>
              </a:rPr>
              <a:t>similarity</a:t>
            </a:r>
            <a:r>
              <a:rPr lang="fr-FR" sz="1350" dirty="0">
                <a:solidFill>
                  <a:prstClr val="black"/>
                </a:solidFill>
              </a:rPr>
              <a:t> matrix (</a:t>
            </a:r>
            <a:r>
              <a:rPr lang="fr-FR" sz="1350" dirty="0" err="1">
                <a:solidFill>
                  <a:prstClr val="black"/>
                </a:solidFill>
              </a:rPr>
              <a:t>between</a:t>
            </a:r>
            <a:r>
              <a:rPr lang="fr-FR" sz="1350" dirty="0">
                <a:solidFill>
                  <a:prstClr val="black"/>
                </a:solidFill>
              </a:rPr>
              <a:t> brands), </a:t>
            </a:r>
            <a:r>
              <a:rPr lang="fr-FR" sz="1350" dirty="0" err="1">
                <a:solidFill>
                  <a:prstClr val="black"/>
                </a:solidFill>
              </a:rPr>
              <a:t>taking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into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account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only</a:t>
            </a:r>
            <a:r>
              <a:rPr lang="fr-FR" sz="1350" dirty="0">
                <a:solidFill>
                  <a:prstClr val="black"/>
                </a:solidFill>
              </a:rPr>
              <a:t> 25 </a:t>
            </a:r>
            <a:r>
              <a:rPr lang="fr-FR" sz="1350" dirty="0" err="1">
                <a:solidFill>
                  <a:prstClr val="black"/>
                </a:solidFill>
              </a:rPr>
              <a:t>most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similar</a:t>
            </a:r>
            <a:r>
              <a:rPr lang="fr-FR" sz="1350" dirty="0">
                <a:solidFill>
                  <a:prstClr val="black"/>
                </a:solidFill>
              </a:rPr>
              <a:t> brands and </a:t>
            </a:r>
            <a:r>
              <a:rPr lang="fr-FR" sz="1350" dirty="0" err="1">
                <a:solidFill>
                  <a:prstClr val="black"/>
                </a:solidFill>
              </a:rPr>
              <a:t>using</a:t>
            </a:r>
            <a:r>
              <a:rPr lang="fr-FR" sz="1350" dirty="0">
                <a:solidFill>
                  <a:prstClr val="black"/>
                </a:solidFill>
              </a:rPr>
              <a:t> the </a:t>
            </a:r>
            <a:r>
              <a:rPr lang="fr-FR" sz="1350" dirty="0" err="1">
                <a:solidFill>
                  <a:prstClr val="black"/>
                </a:solidFill>
              </a:rPr>
              <a:t>principles</a:t>
            </a:r>
            <a:r>
              <a:rPr lang="fr-FR" sz="1350" dirty="0">
                <a:solidFill>
                  <a:prstClr val="black"/>
                </a:solidFill>
              </a:rPr>
              <a:t> of </a:t>
            </a:r>
            <a:r>
              <a:rPr lang="fr-FR" sz="1350" dirty="0" err="1">
                <a:solidFill>
                  <a:prstClr val="black"/>
                </a:solidFill>
              </a:rPr>
              <a:t>fuzzy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logics</a:t>
            </a:r>
            <a:r>
              <a:rPr lang="fr-FR" sz="1350" dirty="0">
                <a:solidFill>
                  <a:prstClr val="black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2259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First of all,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b="1" dirty="0" smtClean="0"/>
              <a:t>more data ! </a:t>
            </a:r>
          </a:p>
          <a:p>
            <a:pPr lvl="1"/>
            <a:r>
              <a:rPr lang="fr-FR" dirty="0" err="1" smtClean="0"/>
              <a:t>Especially</a:t>
            </a:r>
            <a:r>
              <a:rPr lang="fr-FR" dirty="0" smtClean="0"/>
              <a:t> </a:t>
            </a:r>
            <a:r>
              <a:rPr lang="fr-FR" dirty="0" err="1" smtClean="0"/>
              <a:t>product</a:t>
            </a:r>
            <a:r>
              <a:rPr lang="fr-FR" dirty="0" smtClean="0"/>
              <a:t> type</a:t>
            </a:r>
          </a:p>
          <a:p>
            <a:pPr lvl="1"/>
            <a:endParaRPr lang="fr-FR" dirty="0"/>
          </a:p>
          <a:p>
            <a:endParaRPr lang="fr-FR" dirty="0" smtClean="0"/>
          </a:p>
          <a:p>
            <a:r>
              <a:rPr lang="fr-FR" dirty="0" err="1" smtClean="0"/>
              <a:t>Then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a lot of </a:t>
            </a:r>
            <a:r>
              <a:rPr lang="fr-FR" b="1" dirty="0" smtClean="0"/>
              <a:t>A/B </a:t>
            </a:r>
            <a:r>
              <a:rPr lang="fr-FR" b="1" dirty="0" err="1" smtClean="0"/>
              <a:t>testing</a:t>
            </a:r>
            <a:r>
              <a:rPr lang="fr-FR" dirty="0" smtClean="0"/>
              <a:t> for </a:t>
            </a:r>
            <a:r>
              <a:rPr lang="fr-FR" dirty="0" err="1" smtClean="0"/>
              <a:t>evaluation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Quite</a:t>
            </a:r>
            <a:r>
              <a:rPr lang="fr-FR" dirty="0" smtClean="0"/>
              <a:t> ‘</a:t>
            </a:r>
            <a:r>
              <a:rPr lang="fr-FR" dirty="0" err="1" smtClean="0"/>
              <a:t>unsupervised</a:t>
            </a:r>
            <a:r>
              <a:rPr lang="fr-FR" dirty="0" smtClean="0"/>
              <a:t>’ </a:t>
            </a:r>
            <a:r>
              <a:rPr lang="fr-FR" dirty="0" err="1" smtClean="0"/>
              <a:t>process</a:t>
            </a:r>
            <a:endParaRPr lang="fr-FR" dirty="0" smtClean="0"/>
          </a:p>
          <a:p>
            <a:pPr lvl="1"/>
            <a:r>
              <a:rPr lang="fr-FR" dirty="0" err="1" smtClean="0"/>
              <a:t>Quite</a:t>
            </a:r>
            <a:r>
              <a:rPr lang="fr-FR" dirty="0" smtClean="0"/>
              <a:t> hard to </a:t>
            </a:r>
            <a:r>
              <a:rPr lang="fr-FR" dirty="0" err="1" smtClean="0"/>
              <a:t>evaluate</a:t>
            </a:r>
            <a:r>
              <a:rPr lang="fr-FR" dirty="0" smtClean="0"/>
              <a:t> performances of </a:t>
            </a:r>
            <a:r>
              <a:rPr lang="fr-FR" dirty="0" err="1" smtClean="0"/>
              <a:t>chosen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6977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724076" y="680734"/>
            <a:ext cx="9035267" cy="1224000"/>
          </a:xfrm>
        </p:spPr>
        <p:txBody>
          <a:bodyPr/>
          <a:lstStyle/>
          <a:p>
            <a:r>
              <a:rPr lang="fr-FR" dirty="0" smtClean="0"/>
              <a:t>Product Classification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6050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Product Classification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 smtClean="0"/>
              <a:t>Situation : </a:t>
            </a:r>
          </a:p>
          <a:p>
            <a:pPr lvl="1"/>
            <a:r>
              <a:rPr lang="fr-FR" dirty="0" err="1" smtClean="0"/>
              <a:t>Vente-privée</a:t>
            </a:r>
            <a:r>
              <a:rPr lang="fr-FR" dirty="0" smtClean="0"/>
              <a:t> </a:t>
            </a:r>
            <a:r>
              <a:rPr lang="fr-FR" b="1" dirty="0" err="1" smtClean="0"/>
              <a:t>didn’t</a:t>
            </a:r>
            <a:r>
              <a:rPr lang="fr-FR" b="1" dirty="0" smtClean="0"/>
              <a:t> have a </a:t>
            </a:r>
            <a:r>
              <a:rPr lang="fr-FR" b="1" dirty="0" err="1" smtClean="0"/>
              <a:t>unified</a:t>
            </a:r>
            <a:r>
              <a:rPr lang="fr-FR" b="1" dirty="0" smtClean="0"/>
              <a:t> nomenclature </a:t>
            </a:r>
            <a:r>
              <a:rPr lang="fr-FR" dirty="0" smtClean="0"/>
              <a:t>for all of </a:t>
            </a:r>
            <a:r>
              <a:rPr lang="fr-FR" dirty="0" err="1" smtClean="0"/>
              <a:t>its</a:t>
            </a:r>
            <a:r>
              <a:rPr lang="fr-FR" dirty="0" smtClean="0"/>
              <a:t> </a:t>
            </a:r>
            <a:r>
              <a:rPr lang="fr-FR" dirty="0" err="1" smtClean="0"/>
              <a:t>product</a:t>
            </a:r>
            <a:r>
              <a:rPr lang="fr-FR" dirty="0" smtClean="0"/>
              <a:t> </a:t>
            </a:r>
            <a:r>
              <a:rPr lang="fr-FR" dirty="0" err="1" smtClean="0"/>
              <a:t>until</a:t>
            </a:r>
            <a:r>
              <a:rPr lang="fr-FR" dirty="0" smtClean="0"/>
              <a:t> </a:t>
            </a:r>
            <a:r>
              <a:rPr lang="fr-FR" dirty="0" err="1" smtClean="0"/>
              <a:t>very</a:t>
            </a:r>
            <a:r>
              <a:rPr lang="fr-FR" dirty="0" smtClean="0"/>
              <a:t> </a:t>
            </a:r>
            <a:r>
              <a:rPr lang="fr-FR" dirty="0" err="1" smtClean="0"/>
              <a:t>recently</a:t>
            </a:r>
            <a:endParaRPr lang="fr-FR" dirty="0" smtClean="0"/>
          </a:p>
          <a:p>
            <a:pPr lvl="1"/>
            <a:r>
              <a:rPr lang="fr-FR" dirty="0" smtClean="0"/>
              <a:t>This nomenclature, </a:t>
            </a:r>
            <a:r>
              <a:rPr lang="fr-FR" dirty="0" err="1" smtClean="0"/>
              <a:t>based</a:t>
            </a:r>
            <a:r>
              <a:rPr lang="fr-FR" dirty="0" smtClean="0"/>
              <a:t> on the </a:t>
            </a:r>
            <a:r>
              <a:rPr lang="fr-FR" dirty="0" err="1" smtClean="0"/>
              <a:t>publicly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GS1 nomenclature, </a:t>
            </a:r>
            <a:r>
              <a:rPr lang="fr-FR" b="1" dirty="0" err="1" smtClean="0"/>
              <a:t>doesn’t</a:t>
            </a:r>
            <a:r>
              <a:rPr lang="fr-FR" b="1" dirty="0" smtClean="0"/>
              <a:t> </a:t>
            </a:r>
            <a:r>
              <a:rPr lang="fr-FR" b="1" dirty="0" err="1" smtClean="0"/>
              <a:t>cover</a:t>
            </a:r>
            <a:r>
              <a:rPr lang="fr-FR" b="1" dirty="0" smtClean="0"/>
              <a:t> all </a:t>
            </a:r>
            <a:r>
              <a:rPr lang="fr-FR" b="1" dirty="0" err="1" smtClean="0"/>
              <a:t>products</a:t>
            </a:r>
            <a:r>
              <a:rPr lang="fr-FR" b="1" dirty="0" smtClean="0"/>
              <a:t> </a:t>
            </a:r>
            <a:r>
              <a:rPr lang="fr-FR" b="1" dirty="0" err="1" smtClean="0"/>
              <a:t>sold</a:t>
            </a:r>
            <a:r>
              <a:rPr lang="fr-FR" b="1" dirty="0" smtClean="0"/>
              <a:t> </a:t>
            </a:r>
            <a:r>
              <a:rPr lang="fr-FR" b="1" dirty="0" err="1" smtClean="0"/>
              <a:t>yet</a:t>
            </a:r>
            <a:endParaRPr lang="fr-FR" b="1" dirty="0" smtClean="0"/>
          </a:p>
          <a:p>
            <a:pPr lvl="1"/>
            <a:r>
              <a:rPr lang="fr-FR" dirty="0" smtClean="0"/>
              <a:t>Right </a:t>
            </a:r>
            <a:r>
              <a:rPr lang="fr-FR" dirty="0" err="1" smtClean="0"/>
              <a:t>now</a:t>
            </a:r>
            <a:r>
              <a:rPr lang="fr-FR" dirty="0" smtClean="0"/>
              <a:t>, </a:t>
            </a:r>
            <a:r>
              <a:rPr lang="fr-FR" dirty="0" err="1" smtClean="0"/>
              <a:t>products</a:t>
            </a:r>
            <a:r>
              <a:rPr lang="fr-FR" dirty="0" smtClean="0"/>
              <a:t> are </a:t>
            </a:r>
            <a:r>
              <a:rPr lang="fr-FR" dirty="0" err="1" smtClean="0"/>
              <a:t>classified</a:t>
            </a:r>
            <a:r>
              <a:rPr lang="fr-FR" dirty="0" smtClean="0"/>
              <a:t> </a:t>
            </a:r>
            <a:r>
              <a:rPr lang="fr-FR" b="1" dirty="0" smtClean="0"/>
              <a:t>at the end of a </a:t>
            </a:r>
            <a:r>
              <a:rPr lang="fr-FR" b="1" dirty="0" err="1" smtClean="0"/>
              <a:t>sell</a:t>
            </a:r>
            <a:r>
              <a:rPr lang="fr-FR" b="1" dirty="0" smtClean="0"/>
              <a:t> </a:t>
            </a:r>
            <a:r>
              <a:rPr lang="fr-FR" b="1" dirty="0" err="1" smtClean="0"/>
              <a:t>preparation</a:t>
            </a:r>
            <a:r>
              <a:rPr lang="fr-FR" dirty="0" smtClean="0"/>
              <a:t>, </a:t>
            </a:r>
            <a:r>
              <a:rPr lang="fr-FR" b="1" dirty="0" smtClean="0"/>
              <a:t>not </a:t>
            </a:r>
            <a:r>
              <a:rPr lang="fr-FR" b="1" dirty="0" err="1" smtClean="0"/>
              <a:t>when</a:t>
            </a:r>
            <a:r>
              <a:rPr lang="fr-FR" b="1" dirty="0" smtClean="0"/>
              <a:t> </a:t>
            </a:r>
            <a:r>
              <a:rPr lang="fr-FR" b="1" dirty="0" err="1" smtClean="0"/>
              <a:t>products</a:t>
            </a:r>
            <a:r>
              <a:rPr lang="fr-FR" b="1" dirty="0" smtClean="0"/>
              <a:t> arrive at the </a:t>
            </a:r>
            <a:r>
              <a:rPr lang="fr-FR" b="1" dirty="0" err="1" smtClean="0"/>
              <a:t>warehouse</a:t>
            </a:r>
            <a:r>
              <a:rPr lang="fr-FR" dirty="0" smtClean="0"/>
              <a:t>.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means</a:t>
            </a:r>
            <a:r>
              <a:rPr lang="fr-FR" dirty="0" smtClean="0"/>
              <a:t>… </a:t>
            </a:r>
            <a:r>
              <a:rPr lang="fr-FR" b="1" dirty="0" err="1" smtClean="0"/>
              <a:t>too</a:t>
            </a:r>
            <a:r>
              <a:rPr lang="fr-FR" b="1" dirty="0" smtClean="0"/>
              <a:t> </a:t>
            </a:r>
            <a:r>
              <a:rPr lang="fr-FR" b="1" dirty="0" err="1" smtClean="0"/>
              <a:t>late</a:t>
            </a:r>
            <a:r>
              <a:rPr lang="fr-FR" b="1" dirty="0" smtClean="0"/>
              <a:t> !</a:t>
            </a:r>
          </a:p>
          <a:p>
            <a:pPr lvl="1"/>
            <a:endParaRPr lang="fr-FR" b="1" dirty="0"/>
          </a:p>
          <a:p>
            <a:r>
              <a:rPr lang="fr-FR" dirty="0" smtClean="0"/>
              <a:t>So ? </a:t>
            </a:r>
            <a:r>
              <a:rPr lang="fr-FR" b="1" dirty="0" err="1" smtClean="0"/>
              <a:t>What</a:t>
            </a:r>
            <a:r>
              <a:rPr lang="fr-FR" b="1" dirty="0" smtClean="0"/>
              <a:t> if </a:t>
            </a:r>
            <a:r>
              <a:rPr lang="fr-FR" b="1" dirty="0" err="1" smtClean="0"/>
              <a:t>we</a:t>
            </a:r>
            <a:r>
              <a:rPr lang="fr-FR" b="1" dirty="0" smtClean="0"/>
              <a:t> </a:t>
            </a:r>
            <a:r>
              <a:rPr lang="fr-FR" b="1" dirty="0" err="1" smtClean="0"/>
              <a:t>used</a:t>
            </a:r>
            <a:r>
              <a:rPr lang="fr-FR" b="1" dirty="0" smtClean="0"/>
              <a:t> </a:t>
            </a:r>
            <a:r>
              <a:rPr lang="fr-FR" b="1" dirty="0" err="1" smtClean="0"/>
              <a:t>product</a:t>
            </a:r>
            <a:r>
              <a:rPr lang="fr-FR" b="1" dirty="0" smtClean="0"/>
              <a:t> </a:t>
            </a:r>
            <a:r>
              <a:rPr lang="fr-FR" b="1" dirty="0" err="1" smtClean="0"/>
              <a:t>pictures</a:t>
            </a:r>
            <a:r>
              <a:rPr lang="fr-FR" b="1" dirty="0" smtClean="0"/>
              <a:t> and brands (</a:t>
            </a:r>
            <a:r>
              <a:rPr lang="fr-FR" b="1" dirty="0" err="1" smtClean="0"/>
              <a:t>unnormalized</a:t>
            </a:r>
            <a:r>
              <a:rPr lang="fr-FR" b="1" dirty="0" smtClean="0"/>
              <a:t>) description to </a:t>
            </a:r>
            <a:r>
              <a:rPr lang="fr-FR" b="1" dirty="0" err="1" smtClean="0"/>
              <a:t>create</a:t>
            </a:r>
            <a:r>
              <a:rPr lang="fr-FR" b="1" dirty="0" smtClean="0"/>
              <a:t> a </a:t>
            </a:r>
            <a:r>
              <a:rPr lang="fr-FR" b="1" dirty="0" err="1" smtClean="0"/>
              <a:t>automatic</a:t>
            </a:r>
            <a:r>
              <a:rPr lang="fr-FR" b="1" dirty="0" smtClean="0"/>
              <a:t> classifier ?</a:t>
            </a:r>
          </a:p>
          <a:p>
            <a:endParaRPr lang="fr-FR" b="1" dirty="0"/>
          </a:p>
          <a:p>
            <a:r>
              <a:rPr lang="fr-FR" dirty="0" smtClean="0"/>
              <a:t>It </a:t>
            </a:r>
            <a:r>
              <a:rPr lang="fr-FR" dirty="0" err="1" smtClean="0"/>
              <a:t>means</a:t>
            </a:r>
            <a:r>
              <a:rPr lang="fr-FR" dirty="0" smtClean="0"/>
              <a:t> :</a:t>
            </a:r>
          </a:p>
          <a:p>
            <a:pPr lvl="1"/>
            <a:r>
              <a:rPr lang="fr-FR" dirty="0" err="1" smtClean="0"/>
              <a:t>Collecting</a:t>
            </a:r>
            <a:r>
              <a:rPr lang="fr-FR" dirty="0" smtClean="0"/>
              <a:t> </a:t>
            </a:r>
            <a:r>
              <a:rPr lang="fr-FR" b="1" dirty="0" smtClean="0"/>
              <a:t>training </a:t>
            </a:r>
            <a:r>
              <a:rPr lang="fr-FR" b="1" dirty="0" err="1" smtClean="0"/>
              <a:t>datasets</a:t>
            </a:r>
            <a:endParaRPr lang="fr-FR" b="1" dirty="0" smtClean="0"/>
          </a:p>
          <a:p>
            <a:pPr lvl="1"/>
            <a:r>
              <a:rPr lang="fr-FR" b="1" dirty="0" smtClean="0"/>
              <a:t>Training </a:t>
            </a:r>
            <a:r>
              <a:rPr lang="fr-FR" b="1" dirty="0" err="1" smtClean="0"/>
              <a:t>classifiers</a:t>
            </a:r>
            <a:r>
              <a:rPr lang="fr-FR" b="1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image and/or </a:t>
            </a:r>
            <a:r>
              <a:rPr lang="fr-FR" dirty="0" err="1" smtClean="0"/>
              <a:t>text</a:t>
            </a:r>
            <a:r>
              <a:rPr lang="fr-FR" dirty="0" smtClean="0"/>
              <a:t> inputs</a:t>
            </a:r>
          </a:p>
          <a:p>
            <a:pPr lvl="1"/>
            <a:r>
              <a:rPr lang="fr-FR" dirty="0" smtClean="0"/>
              <a:t>Putting the </a:t>
            </a:r>
            <a:r>
              <a:rPr lang="fr-FR" dirty="0" err="1" smtClean="0"/>
              <a:t>whole</a:t>
            </a:r>
            <a:r>
              <a:rPr lang="fr-FR" dirty="0" smtClean="0"/>
              <a:t> </a:t>
            </a:r>
            <a:r>
              <a:rPr lang="fr-FR" dirty="0" err="1" smtClean="0"/>
              <a:t>machinery</a:t>
            </a:r>
            <a:r>
              <a:rPr lang="fr-FR" dirty="0" smtClean="0"/>
              <a:t> </a:t>
            </a:r>
            <a:r>
              <a:rPr lang="fr-FR" b="1" dirty="0" smtClean="0"/>
              <a:t>as </a:t>
            </a:r>
            <a:r>
              <a:rPr lang="fr-FR" b="1" dirty="0" err="1" smtClean="0"/>
              <a:t>early</a:t>
            </a:r>
            <a:r>
              <a:rPr lang="fr-FR" b="1" dirty="0" smtClean="0"/>
              <a:t> as possible</a:t>
            </a:r>
            <a:r>
              <a:rPr lang="fr-FR" dirty="0" smtClean="0"/>
              <a:t> in the </a:t>
            </a:r>
            <a:r>
              <a:rPr lang="fr-FR" dirty="0" err="1" smtClean="0"/>
              <a:t>product</a:t>
            </a:r>
            <a:r>
              <a:rPr lang="fr-FR" dirty="0" smtClean="0"/>
              <a:t> </a:t>
            </a:r>
            <a:r>
              <a:rPr lang="fr-FR" dirty="0" err="1" smtClean="0"/>
              <a:t>lifecycle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289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Product classification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 smtClean="0"/>
              <a:t>What</a:t>
            </a:r>
            <a:r>
              <a:rPr lang="fr-FR" dirty="0" smtClean="0"/>
              <a:t> for ?</a:t>
            </a:r>
          </a:p>
          <a:p>
            <a:pPr lvl="1"/>
            <a:r>
              <a:rPr lang="fr-FR" dirty="0" err="1" smtClean="0"/>
              <a:t>Classify</a:t>
            </a:r>
            <a:r>
              <a:rPr lang="fr-FR" dirty="0" smtClean="0"/>
              <a:t> </a:t>
            </a:r>
            <a:r>
              <a:rPr lang="fr-FR" dirty="0" err="1" smtClean="0"/>
              <a:t>historical</a:t>
            </a:r>
            <a:r>
              <a:rPr lang="fr-FR" dirty="0" smtClean="0"/>
              <a:t>, </a:t>
            </a:r>
            <a:r>
              <a:rPr lang="fr-FR" dirty="0" err="1" smtClean="0"/>
              <a:t>unlabelled</a:t>
            </a:r>
            <a:r>
              <a:rPr lang="fr-FR" dirty="0" smtClean="0"/>
              <a:t> data, to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for </a:t>
            </a:r>
            <a:r>
              <a:rPr lang="fr-FR" dirty="0" err="1" smtClean="0"/>
              <a:t>further</a:t>
            </a:r>
            <a:r>
              <a:rPr lang="fr-FR" dirty="0" smtClean="0"/>
              <a:t> data </a:t>
            </a:r>
            <a:r>
              <a:rPr lang="fr-FR" dirty="0" err="1" smtClean="0"/>
              <a:t>mining</a:t>
            </a:r>
            <a:endParaRPr lang="fr-FR" dirty="0" smtClean="0"/>
          </a:p>
          <a:p>
            <a:pPr lvl="1"/>
            <a:r>
              <a:rPr lang="fr-FR" dirty="0" smtClean="0"/>
              <a:t>Speed up </a:t>
            </a:r>
            <a:r>
              <a:rPr lang="fr-FR" dirty="0" err="1" smtClean="0"/>
              <a:t>human</a:t>
            </a:r>
            <a:r>
              <a:rPr lang="fr-FR" dirty="0" smtClean="0"/>
              <a:t> </a:t>
            </a:r>
            <a:r>
              <a:rPr lang="fr-FR" dirty="0" err="1" smtClean="0"/>
              <a:t>labellization</a:t>
            </a:r>
            <a:r>
              <a:rPr lang="fr-FR" dirty="0" smtClean="0"/>
              <a:t> (</a:t>
            </a:r>
            <a:r>
              <a:rPr lang="fr-FR" dirty="0" err="1" smtClean="0"/>
              <a:t>can</a:t>
            </a:r>
            <a:r>
              <a:rPr lang="fr-FR" dirty="0" smtClean="0"/>
              <a:t> range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making</a:t>
            </a:r>
            <a:r>
              <a:rPr lang="fr-FR" dirty="0" smtClean="0"/>
              <a:t> suggestion to </a:t>
            </a:r>
            <a:r>
              <a:rPr lang="fr-FR" dirty="0" err="1" smtClean="0"/>
              <a:t>fully</a:t>
            </a:r>
            <a:r>
              <a:rPr lang="fr-FR" dirty="0" smtClean="0"/>
              <a:t> </a:t>
            </a:r>
            <a:r>
              <a:rPr lang="fr-FR" dirty="0" err="1" smtClean="0"/>
              <a:t>automatized</a:t>
            </a:r>
            <a:r>
              <a:rPr lang="fr-FR" dirty="0" smtClean="0"/>
              <a:t> classification)</a:t>
            </a:r>
          </a:p>
          <a:p>
            <a:pPr lvl="1"/>
            <a:r>
              <a:rPr lang="fr-FR" dirty="0" smtClean="0"/>
              <a:t>Check </a:t>
            </a:r>
            <a:r>
              <a:rPr lang="fr-FR" dirty="0" err="1" smtClean="0"/>
              <a:t>errors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product</a:t>
            </a:r>
            <a:r>
              <a:rPr lang="fr-FR" dirty="0" smtClean="0"/>
              <a:t> image and brand description</a:t>
            </a:r>
          </a:p>
          <a:p>
            <a:pPr marL="263525" lvl="1" indent="0">
              <a:buNone/>
            </a:pPr>
            <a:endParaRPr lang="fr-FR" dirty="0" smtClean="0"/>
          </a:p>
          <a:p>
            <a:pPr marL="263525" lvl="1" indent="0">
              <a:buNone/>
            </a:pPr>
            <a:endParaRPr lang="fr-FR" dirty="0"/>
          </a:p>
          <a:p>
            <a:r>
              <a:rPr lang="fr-FR" dirty="0"/>
              <a:t>The data :</a:t>
            </a:r>
          </a:p>
          <a:p>
            <a:pPr lvl="1"/>
            <a:r>
              <a:rPr lang="fr-FR" dirty="0" err="1"/>
              <a:t>Vente-privée</a:t>
            </a:r>
            <a:r>
              <a:rPr lang="fr-FR" dirty="0"/>
              <a:t> </a:t>
            </a:r>
            <a:r>
              <a:rPr lang="fr-FR" dirty="0" err="1"/>
              <a:t>owns</a:t>
            </a:r>
            <a:r>
              <a:rPr lang="fr-FR" dirty="0"/>
              <a:t> a </a:t>
            </a:r>
            <a:r>
              <a:rPr lang="fr-FR" dirty="0" err="1"/>
              <a:t>database</a:t>
            </a:r>
            <a:r>
              <a:rPr lang="fr-FR" dirty="0"/>
              <a:t> of </a:t>
            </a:r>
            <a:r>
              <a:rPr lang="fr-FR" b="1" dirty="0"/>
              <a:t>more </a:t>
            </a:r>
            <a:r>
              <a:rPr lang="fr-FR" b="1" dirty="0" err="1"/>
              <a:t>than</a:t>
            </a:r>
            <a:r>
              <a:rPr lang="fr-FR" b="1" dirty="0"/>
              <a:t> 1.5 million images, </a:t>
            </a:r>
            <a:r>
              <a:rPr lang="fr-FR" b="1" dirty="0" err="1"/>
              <a:t>manually</a:t>
            </a:r>
            <a:r>
              <a:rPr lang="fr-FR" b="1" dirty="0"/>
              <a:t> </a:t>
            </a:r>
            <a:r>
              <a:rPr lang="fr-FR" b="1" dirty="0" err="1"/>
              <a:t>labelled</a:t>
            </a:r>
            <a:r>
              <a:rPr lang="fr-FR" b="1" dirty="0"/>
              <a:t>, </a:t>
            </a:r>
            <a:r>
              <a:rPr lang="fr-FR" b="1" dirty="0" err="1"/>
              <a:t>with</a:t>
            </a:r>
            <a:r>
              <a:rPr lang="fr-FR" b="1" dirty="0"/>
              <a:t> 8 to 10 labels per image</a:t>
            </a:r>
          </a:p>
          <a:p>
            <a:pPr lvl="1"/>
            <a:r>
              <a:rPr lang="fr-FR" dirty="0"/>
              <a:t>The labels </a:t>
            </a:r>
            <a:r>
              <a:rPr lang="fr-FR" dirty="0" err="1"/>
              <a:t>cover</a:t>
            </a:r>
            <a:r>
              <a:rPr lang="fr-FR" dirty="0"/>
              <a:t> a </a:t>
            </a:r>
            <a:r>
              <a:rPr lang="fr-FR" dirty="0" err="1"/>
              <a:t>huge</a:t>
            </a:r>
            <a:r>
              <a:rPr lang="fr-FR" dirty="0"/>
              <a:t> range of </a:t>
            </a:r>
            <a:r>
              <a:rPr lang="fr-FR" dirty="0" err="1"/>
              <a:t>attributes</a:t>
            </a:r>
            <a:r>
              <a:rPr lang="fr-FR" dirty="0"/>
              <a:t> : type of </a:t>
            </a:r>
            <a:r>
              <a:rPr lang="fr-FR" dirty="0" err="1"/>
              <a:t>product</a:t>
            </a:r>
            <a:r>
              <a:rPr lang="fr-FR" dirty="0"/>
              <a:t>, </a:t>
            </a:r>
            <a:r>
              <a:rPr lang="fr-FR" dirty="0" err="1"/>
              <a:t>gender</a:t>
            </a:r>
            <a:r>
              <a:rPr lang="fr-FR" dirty="0"/>
              <a:t> destination, </a:t>
            </a:r>
            <a:r>
              <a:rPr lang="fr-FR" dirty="0" err="1"/>
              <a:t>age</a:t>
            </a:r>
            <a:r>
              <a:rPr lang="fr-FR" dirty="0"/>
              <a:t> destination, </a:t>
            </a:r>
            <a:r>
              <a:rPr lang="fr-FR" dirty="0" err="1"/>
              <a:t>colors</a:t>
            </a:r>
            <a:r>
              <a:rPr lang="fr-FR" dirty="0"/>
              <a:t>, patterns, and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subtleties</a:t>
            </a:r>
            <a:r>
              <a:rPr lang="fr-FR" dirty="0"/>
              <a:t>…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image has a </a:t>
            </a:r>
            <a:r>
              <a:rPr lang="fr-FR" b="1" dirty="0"/>
              <a:t>brand-</a:t>
            </a:r>
            <a:r>
              <a:rPr lang="fr-FR" b="1" dirty="0" err="1"/>
              <a:t>provided</a:t>
            </a:r>
            <a:r>
              <a:rPr lang="fr-FR" b="1" dirty="0"/>
              <a:t>, </a:t>
            </a:r>
            <a:r>
              <a:rPr lang="fr-FR" b="1" dirty="0" err="1"/>
              <a:t>unnormalized</a:t>
            </a:r>
            <a:r>
              <a:rPr lang="fr-FR" b="1" dirty="0"/>
              <a:t>, </a:t>
            </a:r>
            <a:r>
              <a:rPr lang="fr-FR" b="1" dirty="0" err="1"/>
              <a:t>human</a:t>
            </a:r>
            <a:r>
              <a:rPr lang="fr-FR" b="1" dirty="0"/>
              <a:t>-made description</a:t>
            </a:r>
          </a:p>
          <a:p>
            <a:pPr marL="263525" lvl="1" indent="0">
              <a:buNone/>
            </a:pP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1826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>
          <a:xfrm>
            <a:off x="1966377" y="260648"/>
            <a:ext cx="6776450" cy="576064"/>
          </a:xfrm>
        </p:spPr>
        <p:txBody>
          <a:bodyPr/>
          <a:lstStyle/>
          <a:p>
            <a:r>
              <a:rPr lang="fr-FR" dirty="0" smtClean="0"/>
              <a:t>Nomenclature </a:t>
            </a:r>
            <a:r>
              <a:rPr lang="fr-FR" dirty="0" smtClean="0"/>
              <a:t>GS1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7058" y="6038514"/>
            <a:ext cx="2286001" cy="42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70233" y="1513329"/>
            <a:ext cx="2997306" cy="24374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Four </a:t>
            </a:r>
            <a:r>
              <a:rPr lang="fr-FR" dirty="0" err="1" smtClean="0">
                <a:solidFill>
                  <a:schemeClr val="bg2"/>
                </a:solidFill>
              </a:rPr>
              <a:t>levels</a:t>
            </a:r>
            <a:r>
              <a:rPr lang="fr-FR" dirty="0" smtClean="0">
                <a:solidFill>
                  <a:schemeClr val="bg2"/>
                </a:solidFill>
              </a:rPr>
              <a:t> of classification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</a:rPr>
              <a:t>Segment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>
                <a:solidFill>
                  <a:schemeClr val="bg2"/>
                </a:solidFill>
              </a:rPr>
              <a:t>Family</a:t>
            </a:r>
            <a:endParaRPr lang="fr-FR" dirty="0" smtClean="0">
              <a:solidFill>
                <a:schemeClr val="bg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</a:rPr>
              <a:t>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</a:rPr>
              <a:t>Brick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2"/>
              </a:solidFill>
            </a:endParaRPr>
          </a:p>
          <a:p>
            <a:r>
              <a:rPr lang="fr-FR" dirty="0" smtClean="0">
                <a:solidFill>
                  <a:schemeClr val="bg2"/>
                </a:solidFill>
              </a:rPr>
              <a:t>A lot of ‘</a:t>
            </a:r>
            <a:r>
              <a:rPr lang="fr-FR" dirty="0" err="1" smtClean="0">
                <a:solidFill>
                  <a:schemeClr val="bg2"/>
                </a:solidFill>
              </a:rPr>
              <a:t>attributes</a:t>
            </a:r>
            <a:r>
              <a:rPr lang="fr-FR" dirty="0" smtClean="0">
                <a:solidFill>
                  <a:schemeClr val="bg2"/>
                </a:solidFill>
              </a:rPr>
              <a:t>’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61" y="1186443"/>
            <a:ext cx="6833591" cy="450234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5500159" y="1413928"/>
            <a:ext cx="1029430" cy="1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000" dirty="0">
                <a:solidFill>
                  <a:schemeClr val="bg2"/>
                </a:solidFill>
              </a:rPr>
              <a:t>SEGMENT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500159" y="2378396"/>
            <a:ext cx="1029430" cy="1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000" dirty="0" smtClean="0">
                <a:solidFill>
                  <a:schemeClr val="bg2"/>
                </a:solidFill>
              </a:rPr>
              <a:t>FAMILY</a:t>
            </a:r>
            <a:endParaRPr lang="fr-FR" sz="1000" dirty="0">
              <a:solidFill>
                <a:schemeClr val="bg2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575720" y="3669583"/>
            <a:ext cx="1029430" cy="1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000" dirty="0">
                <a:solidFill>
                  <a:schemeClr val="bg2"/>
                </a:solidFill>
              </a:rPr>
              <a:t>CLASSES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575720" y="4516454"/>
            <a:ext cx="1029430" cy="19880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000" dirty="0" smtClean="0">
                <a:solidFill>
                  <a:schemeClr val="bg2"/>
                </a:solidFill>
              </a:rPr>
              <a:t>BRICKS</a:t>
            </a:r>
            <a:endParaRPr lang="fr-FR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668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Product classification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lvl="1"/>
            <a:endParaRPr lang="fr-FR" b="1" dirty="0"/>
          </a:p>
          <a:p>
            <a:r>
              <a:rPr lang="fr-FR" dirty="0" err="1" smtClean="0"/>
              <a:t>Machine-Learning</a:t>
            </a:r>
            <a:r>
              <a:rPr lang="fr-FR" dirty="0" smtClean="0"/>
              <a:t> stage :</a:t>
            </a:r>
          </a:p>
          <a:p>
            <a:pPr lvl="1"/>
            <a:r>
              <a:rPr lang="fr-FR" dirty="0" smtClean="0"/>
              <a:t>First </a:t>
            </a:r>
            <a:r>
              <a:rPr lang="fr-FR" dirty="0" err="1" smtClean="0"/>
              <a:t>iteration</a:t>
            </a:r>
            <a:r>
              <a:rPr lang="fr-FR" dirty="0"/>
              <a:t> </a:t>
            </a:r>
            <a:r>
              <a:rPr lang="fr-FR" dirty="0" smtClean="0"/>
              <a:t>: Image-</a:t>
            </a:r>
            <a:r>
              <a:rPr lang="fr-FR" dirty="0" err="1" smtClean="0"/>
              <a:t>only</a:t>
            </a:r>
            <a:r>
              <a:rPr lang="fr-FR" dirty="0" smtClean="0"/>
              <a:t> input, </a:t>
            </a:r>
            <a:r>
              <a:rPr lang="fr-FR" dirty="0" err="1" smtClean="0"/>
              <a:t>Imagenet</a:t>
            </a:r>
            <a:r>
              <a:rPr lang="fr-FR" dirty="0" smtClean="0"/>
              <a:t> CNN (2012)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pretraining</a:t>
            </a:r>
            <a:r>
              <a:rPr lang="fr-FR" dirty="0" smtClean="0"/>
              <a:t>, </a:t>
            </a:r>
            <a:r>
              <a:rPr lang="fr-FR" dirty="0" err="1" smtClean="0"/>
              <a:t>powered</a:t>
            </a:r>
            <a:r>
              <a:rPr lang="fr-FR" dirty="0" smtClean="0"/>
              <a:t> by </a:t>
            </a:r>
            <a:r>
              <a:rPr lang="fr-FR" dirty="0" err="1" smtClean="0"/>
              <a:t>Tensoflow</a:t>
            </a:r>
            <a:endParaRPr lang="fr-FR" dirty="0" smtClean="0"/>
          </a:p>
          <a:p>
            <a:pPr lvl="1"/>
            <a:r>
              <a:rPr lang="fr-FR" dirty="0" smtClean="0"/>
              <a:t>Poor </a:t>
            </a:r>
            <a:r>
              <a:rPr lang="fr-FR" dirty="0" err="1" smtClean="0"/>
              <a:t>results</a:t>
            </a:r>
            <a:r>
              <a:rPr lang="fr-FR" dirty="0" smtClean="0"/>
              <a:t> : Good </a:t>
            </a:r>
            <a:r>
              <a:rPr lang="fr-FR" dirty="0" err="1" smtClean="0"/>
              <a:t>recall</a:t>
            </a:r>
            <a:r>
              <a:rPr lang="fr-FR" dirty="0" smtClean="0"/>
              <a:t>, </a:t>
            </a:r>
            <a:r>
              <a:rPr lang="fr-FR" dirty="0" err="1" smtClean="0"/>
              <a:t>interesting</a:t>
            </a:r>
            <a:r>
              <a:rPr lang="fr-FR" dirty="0" smtClean="0"/>
              <a:t> </a:t>
            </a:r>
            <a:r>
              <a:rPr lang="fr-FR" dirty="0" err="1" smtClean="0"/>
              <a:t>accuracy</a:t>
            </a:r>
            <a:r>
              <a:rPr lang="fr-FR" dirty="0" smtClean="0"/>
              <a:t> for high-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, but </a:t>
            </a:r>
            <a:r>
              <a:rPr lang="fr-FR" dirty="0" err="1" smtClean="0"/>
              <a:t>perform</a:t>
            </a:r>
            <a:r>
              <a:rPr lang="fr-FR" dirty="0" smtClean="0"/>
              <a:t> </a:t>
            </a:r>
            <a:r>
              <a:rPr lang="fr-FR" dirty="0" err="1" smtClean="0"/>
              <a:t>poorly</a:t>
            </a:r>
            <a:r>
              <a:rPr lang="fr-FR" dirty="0" smtClean="0"/>
              <a:t> on fine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iteration</a:t>
            </a:r>
            <a:r>
              <a:rPr lang="fr-FR" dirty="0" smtClean="0"/>
              <a:t> : Image </a:t>
            </a:r>
            <a:r>
              <a:rPr lang="fr-FR" b="1" dirty="0" smtClean="0"/>
              <a:t>and/or</a:t>
            </a:r>
            <a:r>
              <a:rPr lang="fr-FR" dirty="0"/>
              <a:t> </a:t>
            </a:r>
            <a:r>
              <a:rPr lang="fr-FR" dirty="0" err="1" smtClean="0"/>
              <a:t>text</a:t>
            </a:r>
            <a:r>
              <a:rPr lang="fr-FR" dirty="0" smtClean="0"/>
              <a:t> description, InceptionV3 </a:t>
            </a:r>
            <a:r>
              <a:rPr lang="fr-FR" dirty="0" err="1" smtClean="0"/>
              <a:t>pretrained</a:t>
            </a:r>
            <a:r>
              <a:rPr lang="fr-FR" dirty="0" smtClean="0"/>
              <a:t>, </a:t>
            </a:r>
            <a:r>
              <a:rPr lang="fr-FR" dirty="0" err="1" smtClean="0"/>
              <a:t>powered</a:t>
            </a:r>
            <a:r>
              <a:rPr lang="fr-FR" dirty="0" smtClean="0"/>
              <a:t> by </a:t>
            </a:r>
            <a:r>
              <a:rPr lang="fr-FR" dirty="0" err="1" smtClean="0"/>
              <a:t>Keras</a:t>
            </a:r>
            <a:endParaRPr lang="fr-FR" dirty="0" smtClean="0"/>
          </a:p>
          <a:p>
            <a:pPr lvl="1"/>
            <a:r>
              <a:rPr lang="fr-FR" b="1" dirty="0" err="1" smtClean="0"/>
              <a:t>Better</a:t>
            </a:r>
            <a:r>
              <a:rPr lang="fr-FR" b="1" dirty="0" smtClean="0"/>
              <a:t> </a:t>
            </a:r>
            <a:r>
              <a:rPr lang="fr-FR" b="1" dirty="0" err="1" smtClean="0"/>
              <a:t>results</a:t>
            </a:r>
            <a:r>
              <a:rPr lang="fr-FR" b="1" dirty="0" smtClean="0"/>
              <a:t> : </a:t>
            </a:r>
            <a:r>
              <a:rPr lang="fr-FR" dirty="0" err="1" smtClean="0"/>
              <a:t>very</a:t>
            </a:r>
            <a:r>
              <a:rPr lang="fr-FR" dirty="0" smtClean="0"/>
              <a:t> good </a:t>
            </a:r>
            <a:r>
              <a:rPr lang="fr-FR" dirty="0" err="1" smtClean="0"/>
              <a:t>recall</a:t>
            </a:r>
            <a:r>
              <a:rPr lang="fr-FR" dirty="0" smtClean="0"/>
              <a:t>, but </a:t>
            </a:r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too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</a:t>
            </a:r>
            <a:r>
              <a:rPr lang="fr-FR" dirty="0" err="1" smtClean="0"/>
              <a:t>accuracy</a:t>
            </a:r>
            <a:r>
              <a:rPr lang="fr-FR" dirty="0" smtClean="0"/>
              <a:t> for </a:t>
            </a:r>
            <a:r>
              <a:rPr lang="fr-FR" dirty="0" err="1" smtClean="0"/>
              <a:t>some</a:t>
            </a:r>
            <a:r>
              <a:rPr lang="fr-FR" dirty="0" smtClean="0"/>
              <a:t> fine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lvl="1"/>
            <a:endParaRPr lang="fr-FR" b="1" dirty="0"/>
          </a:p>
          <a:p>
            <a:pPr lvl="1"/>
            <a:r>
              <a:rPr lang="fr-FR" b="1" dirty="0" err="1" smtClean="0"/>
              <a:t>Next</a:t>
            </a:r>
            <a:r>
              <a:rPr lang="fr-FR" b="1" dirty="0" smtClean="0"/>
              <a:t> </a:t>
            </a:r>
            <a:r>
              <a:rPr lang="fr-FR" b="1" dirty="0" err="1" smtClean="0"/>
              <a:t>iteration</a:t>
            </a:r>
            <a:r>
              <a:rPr lang="fr-FR" b="1" dirty="0" smtClean="0"/>
              <a:t> : </a:t>
            </a:r>
            <a:r>
              <a:rPr lang="fr-FR" b="1" dirty="0" err="1" smtClean="0"/>
              <a:t>what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the </a:t>
            </a:r>
            <a:r>
              <a:rPr lang="fr-FR" b="1" dirty="0" err="1" smtClean="0"/>
              <a:t>problem</a:t>
            </a:r>
            <a:r>
              <a:rPr lang="fr-FR" b="1" dirty="0" smtClean="0"/>
              <a:t>, </a:t>
            </a:r>
            <a:r>
              <a:rPr lang="fr-FR" b="1" dirty="0" err="1" smtClean="0"/>
              <a:t>what</a:t>
            </a:r>
            <a:r>
              <a:rPr lang="fr-FR" b="1" dirty="0" smtClean="0"/>
              <a:t> are the solutions ?</a:t>
            </a:r>
          </a:p>
          <a:p>
            <a:pPr lvl="1"/>
            <a:r>
              <a:rPr lang="fr-FR" dirty="0" smtClean="0"/>
              <a:t>The </a:t>
            </a:r>
            <a:r>
              <a:rPr lang="fr-FR" dirty="0" err="1" smtClean="0"/>
              <a:t>problem</a:t>
            </a:r>
            <a:r>
              <a:rPr lang="fr-FR" dirty="0" smtClean="0"/>
              <a:t> : GS1 </a:t>
            </a:r>
            <a:r>
              <a:rPr lang="fr-FR" dirty="0" err="1" smtClean="0"/>
              <a:t>attributes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too</a:t>
            </a:r>
            <a:r>
              <a:rPr lang="fr-FR" dirty="0" smtClean="0"/>
              <a:t> fine,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an </a:t>
            </a:r>
            <a:r>
              <a:rPr lang="fr-FR" b="1" dirty="0" err="1" smtClean="0"/>
              <a:t>unsupervised</a:t>
            </a:r>
            <a:r>
              <a:rPr lang="fr-FR" b="1" dirty="0" smtClean="0"/>
              <a:t> </a:t>
            </a:r>
            <a:r>
              <a:rPr lang="fr-FR" b="1" dirty="0" err="1" smtClean="0"/>
              <a:t>relabelling</a:t>
            </a:r>
            <a:r>
              <a:rPr lang="fr-FR" b="1" dirty="0" smtClean="0"/>
              <a:t>, by </a:t>
            </a:r>
            <a:r>
              <a:rPr lang="fr-FR" b="1" dirty="0" err="1" smtClean="0"/>
              <a:t>merging</a:t>
            </a:r>
            <a:r>
              <a:rPr lang="fr-FR" b="1" dirty="0" smtClean="0"/>
              <a:t> </a:t>
            </a:r>
            <a:r>
              <a:rPr lang="fr-FR" b="1" dirty="0" err="1" smtClean="0"/>
              <a:t>some</a:t>
            </a:r>
            <a:r>
              <a:rPr lang="fr-FR" b="1" dirty="0" smtClean="0"/>
              <a:t> </a:t>
            </a:r>
            <a:r>
              <a:rPr lang="fr-FR" b="1" dirty="0" err="1" smtClean="0"/>
              <a:t>attributes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9195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7"/>
            <a:ext cx="12191999" cy="307613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78226" y="1409561"/>
            <a:ext cx="10124797" cy="2616199"/>
          </a:xfrm>
        </p:spPr>
        <p:txBody>
          <a:bodyPr>
            <a:normAutofit/>
          </a:bodyPr>
          <a:lstStyle/>
          <a:p>
            <a:r>
              <a:rPr lang="fr-FR" b="1" dirty="0" smtClean="0">
                <a:uFill>
                  <a:solidFill>
                    <a:schemeClr val="tx2"/>
                  </a:solidFill>
                </a:uFill>
              </a:rPr>
              <a:t>Social Networks </a:t>
            </a:r>
            <a:r>
              <a:rPr lang="fr-FR" b="1" dirty="0" err="1" smtClean="0">
                <a:uFill>
                  <a:solidFill>
                    <a:schemeClr val="tx2"/>
                  </a:solidFill>
                </a:uFill>
              </a:rPr>
              <a:t>Analysis</a:t>
            </a:r>
            <a:r>
              <a:rPr lang="fr-FR" dirty="0" smtClean="0">
                <a:solidFill>
                  <a:schemeClr val="tx1"/>
                </a:solidFill>
              </a:rPr>
              <a:t/>
            </a:r>
            <a:br>
              <a:rPr lang="fr-FR" dirty="0" smtClean="0">
                <a:solidFill>
                  <a:schemeClr val="tx1"/>
                </a:solidFill>
              </a:rPr>
            </a:br>
            <a:r>
              <a:rPr lang="fr-FR" sz="2800" dirty="0" smtClean="0"/>
              <a:t>Minhui WU</a:t>
            </a:r>
            <a:endParaRPr lang="fr-FR" sz="2800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639" y="4699001"/>
            <a:ext cx="5918200" cy="1371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43" y="3414047"/>
            <a:ext cx="2815577" cy="2815577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876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88" y="2125684"/>
            <a:ext cx="10192345" cy="321010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885" y="1097636"/>
            <a:ext cx="11405565" cy="5594712"/>
          </a:xfrm>
        </p:spPr>
        <p:txBody>
          <a:bodyPr>
            <a:normAutofit fontScale="90000"/>
          </a:bodyPr>
          <a:lstStyle/>
          <a:p>
            <a:r>
              <a:rPr lang="fr-FR" sz="2700" dirty="0" err="1" smtClean="0">
                <a:solidFill>
                  <a:schemeClr val="bg1"/>
                </a:solidFill>
              </a:rPr>
              <a:t>Using</a:t>
            </a:r>
            <a:r>
              <a:rPr lang="fr-FR" sz="2700" dirty="0" smtClean="0">
                <a:solidFill>
                  <a:schemeClr val="bg1"/>
                </a:solidFill>
              </a:rPr>
              <a:t> social networks data, </a:t>
            </a:r>
            <a:r>
              <a:rPr lang="fr-FR" sz="2700" dirty="0" err="1" smtClean="0">
                <a:solidFill>
                  <a:schemeClr val="bg1"/>
                </a:solidFill>
              </a:rPr>
              <a:t>we</a:t>
            </a:r>
            <a:r>
              <a:rPr lang="fr-FR" sz="2700" dirty="0" smtClean="0">
                <a:solidFill>
                  <a:schemeClr val="bg1"/>
                </a:solidFill>
              </a:rPr>
              <a:t> </a:t>
            </a:r>
            <a:r>
              <a:rPr lang="fr-FR" sz="2700" dirty="0" err="1" smtClean="0">
                <a:solidFill>
                  <a:schemeClr val="bg1"/>
                </a:solidFill>
              </a:rPr>
              <a:t>want</a:t>
            </a:r>
            <a:r>
              <a:rPr lang="fr-FR" sz="2700" dirty="0" smtClean="0">
                <a:solidFill>
                  <a:schemeClr val="bg1"/>
                </a:solidFill>
              </a:rPr>
              <a:t> to</a:t>
            </a:r>
            <a:r>
              <a:rPr lang="fr-FR" sz="2700" dirty="0">
                <a:solidFill>
                  <a:schemeClr val="bg1"/>
                </a:solidFill>
              </a:rPr>
              <a:t> </a:t>
            </a:r>
            <a:r>
              <a:rPr lang="fr-FR" altLang="zh-CN" sz="2700" dirty="0" err="1" smtClean="0">
                <a:solidFill>
                  <a:schemeClr val="bg1"/>
                </a:solidFill>
              </a:rPr>
              <a:t>find</a:t>
            </a:r>
            <a:r>
              <a:rPr lang="fr-FR" altLang="zh-CN" sz="2700" dirty="0" smtClean="0">
                <a:solidFill>
                  <a:schemeClr val="bg1"/>
                </a:solidFill>
              </a:rPr>
              <a:t> </a:t>
            </a:r>
            <a:r>
              <a:rPr lang="fr-FR" altLang="zh-CN" sz="2700" b="1" dirty="0" smtClean="0">
                <a:solidFill>
                  <a:srgbClr val="FF0000"/>
                </a:solidFill>
              </a:rPr>
              <a:t>brands </a:t>
            </a:r>
            <a:r>
              <a:rPr lang="fr-FR" altLang="zh-CN" sz="2700" dirty="0" err="1" smtClean="0">
                <a:solidFill>
                  <a:schemeClr val="bg1"/>
                </a:solidFill>
              </a:rPr>
              <a:t>that</a:t>
            </a:r>
            <a:r>
              <a:rPr lang="fr-FR" altLang="zh-CN" sz="2700" dirty="0" smtClean="0">
                <a:solidFill>
                  <a:schemeClr val="bg1"/>
                </a:solidFill>
              </a:rPr>
              <a:t> are </a:t>
            </a:r>
            <a:r>
              <a:rPr lang="fr-FR" altLang="zh-CN" sz="2700" dirty="0" err="1" smtClean="0">
                <a:solidFill>
                  <a:schemeClr val="bg1"/>
                </a:solidFill>
              </a:rPr>
              <a:t>similar</a:t>
            </a:r>
            <a:r>
              <a:rPr lang="fr-FR" altLang="zh-CN" sz="2700" dirty="0" smtClean="0">
                <a:solidFill>
                  <a:schemeClr val="bg1"/>
                </a:solidFill>
              </a:rPr>
              <a:t> in </a:t>
            </a:r>
            <a:r>
              <a:rPr lang="fr-FR" altLang="zh-CN" sz="2700" dirty="0" err="1" smtClean="0">
                <a:solidFill>
                  <a:schemeClr val="bg1"/>
                </a:solidFill>
              </a:rPr>
              <a:t>their</a:t>
            </a:r>
            <a:r>
              <a:rPr lang="fr-FR" altLang="zh-CN" sz="2700" dirty="0" smtClean="0">
                <a:solidFill>
                  <a:schemeClr val="bg1"/>
                </a:solidFill>
              </a:rPr>
              <a:t> </a:t>
            </a:r>
            <a:r>
              <a:rPr lang="fr-FR" altLang="zh-CN" sz="2700" dirty="0" err="1" smtClean="0">
                <a:solidFill>
                  <a:schemeClr val="bg1"/>
                </a:solidFill>
              </a:rPr>
              <a:t>associated</a:t>
            </a:r>
            <a:r>
              <a:rPr lang="fr-FR" altLang="zh-CN" sz="2700" dirty="0" smtClean="0">
                <a:solidFill>
                  <a:schemeClr val="bg1"/>
                </a:solidFill>
              </a:rPr>
              <a:t> keywords/user-made description</a:t>
            </a:r>
            <a:br>
              <a:rPr lang="fr-FR" altLang="zh-CN" sz="2700" dirty="0" smtClean="0">
                <a:solidFill>
                  <a:schemeClr val="bg1"/>
                </a:solidFill>
              </a:rPr>
            </a:br>
            <a:r>
              <a:rPr lang="fr-FR" altLang="zh-CN" sz="2700" dirty="0" smtClean="0">
                <a:solidFill>
                  <a:schemeClr val="bg1"/>
                </a:solidFill>
              </a:rPr>
              <a:t/>
            </a:r>
            <a:br>
              <a:rPr lang="fr-FR" altLang="zh-CN" sz="2700" dirty="0" smtClean="0">
                <a:solidFill>
                  <a:schemeClr val="bg1"/>
                </a:solidFill>
              </a:rPr>
            </a:br>
            <a:r>
              <a:rPr lang="fr-FR" altLang="zh-CN" sz="2700" dirty="0" smtClean="0">
                <a:solidFill>
                  <a:schemeClr val="bg1"/>
                </a:solidFill>
              </a:rPr>
              <a:t/>
            </a:r>
            <a:br>
              <a:rPr lang="fr-FR" altLang="zh-CN" sz="2700" dirty="0" smtClean="0">
                <a:solidFill>
                  <a:schemeClr val="bg1"/>
                </a:solidFill>
              </a:rPr>
            </a:br>
            <a:r>
              <a:rPr lang="fr-FR" altLang="zh-CN" sz="2700" dirty="0">
                <a:solidFill>
                  <a:schemeClr val="bg1"/>
                </a:solidFill>
              </a:rPr>
              <a:t/>
            </a:r>
            <a:br>
              <a:rPr lang="fr-FR" altLang="zh-CN" sz="2700" dirty="0">
                <a:solidFill>
                  <a:schemeClr val="bg1"/>
                </a:solidFill>
              </a:rPr>
            </a:br>
            <a:r>
              <a:rPr lang="fr-FR" altLang="zh-CN" sz="2700" dirty="0" smtClean="0">
                <a:solidFill>
                  <a:schemeClr val="bg1"/>
                </a:solidFill>
              </a:rPr>
              <a:t/>
            </a:r>
            <a:br>
              <a:rPr lang="fr-FR" altLang="zh-CN" sz="2700" dirty="0" smtClean="0">
                <a:solidFill>
                  <a:schemeClr val="bg1"/>
                </a:solidFill>
              </a:rPr>
            </a:br>
            <a:r>
              <a:rPr lang="fr-FR" altLang="zh-CN" sz="2700" dirty="0">
                <a:solidFill>
                  <a:schemeClr val="bg1"/>
                </a:solidFill>
              </a:rPr>
              <a:t/>
            </a:r>
            <a:br>
              <a:rPr lang="fr-FR" altLang="zh-CN" sz="2700" dirty="0">
                <a:solidFill>
                  <a:schemeClr val="bg1"/>
                </a:solidFill>
              </a:rPr>
            </a:br>
            <a:r>
              <a:rPr lang="fr-FR" altLang="zh-CN" sz="2700" dirty="0" smtClean="0">
                <a:solidFill>
                  <a:schemeClr val="bg1"/>
                </a:solidFill>
              </a:rPr>
              <a:t/>
            </a:r>
            <a:br>
              <a:rPr lang="fr-FR" altLang="zh-CN" sz="2700" dirty="0" smtClean="0">
                <a:solidFill>
                  <a:schemeClr val="bg1"/>
                </a:solidFill>
              </a:rPr>
            </a:br>
            <a:r>
              <a:rPr lang="fr-FR" altLang="zh-CN" sz="2700" dirty="0" smtClean="0">
                <a:solidFill>
                  <a:schemeClr val="bg1"/>
                </a:solidFill>
              </a:rPr>
              <a:t/>
            </a:r>
            <a:br>
              <a:rPr lang="fr-FR" altLang="zh-CN" sz="2700" dirty="0" smtClean="0">
                <a:solidFill>
                  <a:schemeClr val="bg1"/>
                </a:solidFill>
              </a:rPr>
            </a:br>
            <a:r>
              <a:rPr lang="fr-FR" altLang="zh-CN" sz="2700" dirty="0">
                <a:solidFill>
                  <a:schemeClr val="bg1"/>
                </a:solidFill>
              </a:rPr>
              <a:t/>
            </a:r>
            <a:br>
              <a:rPr lang="fr-FR" altLang="zh-CN" sz="2700" dirty="0">
                <a:solidFill>
                  <a:schemeClr val="bg1"/>
                </a:solidFill>
              </a:rPr>
            </a:br>
            <a:r>
              <a:rPr lang="fr-FR" altLang="zh-CN" sz="2700" dirty="0" smtClean="0">
                <a:solidFill>
                  <a:schemeClr val="bg1"/>
                </a:solidFill>
              </a:rPr>
              <a:t/>
            </a:r>
            <a:br>
              <a:rPr lang="fr-FR" altLang="zh-CN" sz="2700" dirty="0" smtClean="0">
                <a:solidFill>
                  <a:schemeClr val="bg1"/>
                </a:solidFill>
              </a:rPr>
            </a:br>
            <a:r>
              <a:rPr lang="fr-FR" sz="2700" dirty="0" smtClean="0">
                <a:solidFill>
                  <a:schemeClr val="bg1"/>
                </a:solidFill>
              </a:rPr>
              <a:t/>
            </a:r>
            <a:br>
              <a:rPr lang="fr-FR" sz="2700" dirty="0" smtClean="0">
                <a:solidFill>
                  <a:schemeClr val="bg1"/>
                </a:solidFill>
              </a:rPr>
            </a:br>
            <a:r>
              <a:rPr lang="fr-FR" sz="2700" dirty="0" smtClean="0">
                <a:solidFill>
                  <a:schemeClr val="bg1"/>
                </a:solidFill>
              </a:rPr>
              <a:t>1. in </a:t>
            </a:r>
            <a:r>
              <a:rPr lang="fr-FR" sz="2700" dirty="0" err="1" smtClean="0">
                <a:solidFill>
                  <a:schemeClr val="bg1"/>
                </a:solidFill>
              </a:rPr>
              <a:t>order</a:t>
            </a:r>
            <a:r>
              <a:rPr lang="fr-FR" sz="2700" dirty="0" smtClean="0">
                <a:solidFill>
                  <a:schemeClr val="bg1"/>
                </a:solidFill>
              </a:rPr>
              <a:t> to </a:t>
            </a:r>
            <a:r>
              <a:rPr lang="fr-FR" sz="2700" dirty="0" err="1" smtClean="0">
                <a:solidFill>
                  <a:schemeClr val="bg1"/>
                </a:solidFill>
              </a:rPr>
              <a:t>improve</a:t>
            </a:r>
            <a:r>
              <a:rPr lang="fr-FR" sz="2700" dirty="0" smtClean="0">
                <a:solidFill>
                  <a:schemeClr val="bg1"/>
                </a:solidFill>
              </a:rPr>
              <a:t> </a:t>
            </a:r>
            <a:r>
              <a:rPr lang="fr-FR" sz="2700" dirty="0" smtClean="0">
                <a:solidFill>
                  <a:srgbClr val="FF0000"/>
                </a:solidFill>
              </a:rPr>
              <a:t>marketing </a:t>
            </a:r>
            <a:r>
              <a:rPr lang="fr-FR" sz="2700" dirty="0" err="1" smtClean="0">
                <a:solidFill>
                  <a:srgbClr val="FF0000"/>
                </a:solidFill>
              </a:rPr>
              <a:t>processes</a:t>
            </a:r>
            <a:r>
              <a:rPr lang="fr-FR" sz="2700" dirty="0" smtClean="0">
                <a:solidFill>
                  <a:schemeClr val="bg1"/>
                </a:solidFill>
              </a:rPr>
              <a:t/>
            </a:r>
            <a:br>
              <a:rPr lang="fr-FR" sz="2700" dirty="0" smtClean="0">
                <a:solidFill>
                  <a:schemeClr val="bg1"/>
                </a:solidFill>
              </a:rPr>
            </a:br>
            <a:r>
              <a:rPr lang="fr-FR" sz="2700" dirty="0" smtClean="0">
                <a:solidFill>
                  <a:schemeClr val="bg1"/>
                </a:solidFill>
              </a:rPr>
              <a:t>2. in </a:t>
            </a:r>
            <a:r>
              <a:rPr lang="fr-FR" sz="2700" dirty="0" err="1" smtClean="0">
                <a:solidFill>
                  <a:schemeClr val="bg1"/>
                </a:solidFill>
              </a:rPr>
              <a:t>order</a:t>
            </a:r>
            <a:r>
              <a:rPr lang="fr-FR" sz="2700" dirty="0" smtClean="0">
                <a:solidFill>
                  <a:schemeClr val="bg1"/>
                </a:solidFill>
              </a:rPr>
              <a:t> to </a:t>
            </a:r>
            <a:r>
              <a:rPr lang="fr-FR" sz="2700" dirty="0" err="1" smtClean="0">
                <a:solidFill>
                  <a:schemeClr val="bg1"/>
                </a:solidFill>
              </a:rPr>
              <a:t>improve</a:t>
            </a:r>
            <a:r>
              <a:rPr lang="fr-FR" sz="2700" dirty="0" smtClean="0">
                <a:solidFill>
                  <a:schemeClr val="bg1"/>
                </a:solidFill>
              </a:rPr>
              <a:t> </a:t>
            </a:r>
            <a:r>
              <a:rPr lang="fr-FR" sz="2700" dirty="0" err="1" smtClean="0">
                <a:solidFill>
                  <a:schemeClr val="bg1"/>
                </a:solidFill>
              </a:rPr>
              <a:t>automatic</a:t>
            </a:r>
            <a:r>
              <a:rPr lang="fr-FR" sz="2700" dirty="0" smtClean="0">
                <a:solidFill>
                  <a:schemeClr val="bg1"/>
                </a:solidFill>
              </a:rPr>
              <a:t> </a:t>
            </a:r>
            <a:r>
              <a:rPr lang="fr-FR" sz="2700" dirty="0" err="1" smtClean="0">
                <a:solidFill>
                  <a:srgbClr val="FF0000"/>
                </a:solidFill>
              </a:rPr>
              <a:t>personalization</a:t>
            </a:r>
            <a:r>
              <a:rPr lang="fr-FR" sz="2700" dirty="0" smtClean="0">
                <a:solidFill>
                  <a:schemeClr val="bg1"/>
                </a:solidFill>
              </a:rPr>
              <a:t/>
            </a:r>
            <a:br>
              <a:rPr lang="fr-FR" sz="2700" dirty="0" smtClean="0">
                <a:solidFill>
                  <a:schemeClr val="bg1"/>
                </a:solidFill>
              </a:rPr>
            </a:br>
            <a:endParaRPr lang="fr-FR" sz="3100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6138" y="117987"/>
            <a:ext cx="1994830" cy="666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kumimoji="1" lang="fr-FR" altLang="zh-CN" sz="4000" dirty="0">
                <a:solidFill>
                  <a:schemeClr val="bg2"/>
                </a:solidFill>
              </a:rPr>
              <a:t>G</a:t>
            </a:r>
            <a:r>
              <a:rPr kumimoji="1" lang="fr-FR" altLang="zh-CN" sz="4000" dirty="0" smtClean="0">
                <a:solidFill>
                  <a:schemeClr val="bg2"/>
                </a:solidFill>
              </a:rPr>
              <a:t>oals</a:t>
            </a:r>
            <a:endParaRPr kumimoji="1" lang="zh-CN" altLang="en-US" sz="4000" dirty="0" smtClean="0">
              <a:solidFill>
                <a:schemeClr val="bg2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50" y="2477943"/>
            <a:ext cx="1907979" cy="1019246"/>
          </a:xfrm>
          <a:prstGeom prst="rect">
            <a:avLst/>
          </a:prstGeom>
        </p:spPr>
      </p:pic>
      <p:pic>
        <p:nvPicPr>
          <p:cNvPr id="8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51" y="4220186"/>
            <a:ext cx="1847420" cy="9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1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1" y="963955"/>
            <a:ext cx="7022606" cy="285651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98"/>
          <a:stretch/>
        </p:blipFill>
        <p:spPr>
          <a:xfrm>
            <a:off x="7974052" y="1109066"/>
            <a:ext cx="3750319" cy="251965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77" y="4002940"/>
            <a:ext cx="9147099" cy="279349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6138" y="117987"/>
            <a:ext cx="2606642" cy="666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kumimoji="1" lang="fr-FR" altLang="zh-CN" sz="4000" dirty="0" smtClean="0">
                <a:solidFill>
                  <a:schemeClr val="bg2"/>
                </a:solidFill>
              </a:rPr>
              <a:t>YouTube</a:t>
            </a:r>
            <a:endParaRPr kumimoji="1" lang="zh-CN" altLang="en-US" sz="4000" dirty="0" smtClean="0">
              <a:solidFill>
                <a:schemeClr val="bg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3941" y="4000299"/>
            <a:ext cx="3235248" cy="4295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457200" indent="-457200">
              <a:buAutoNum type="arabicParenR"/>
            </a:pPr>
            <a:r>
              <a:rPr kumimoji="1" lang="fr-FR" altLang="zh-CN" sz="2000" dirty="0" err="1" smtClean="0">
                <a:solidFill>
                  <a:schemeClr val="bg2"/>
                </a:solidFill>
              </a:rPr>
              <a:t>Develop</a:t>
            </a:r>
            <a:r>
              <a:rPr kumimoji="1" lang="fr-FR" altLang="zh-CN" sz="2000" dirty="0" smtClean="0">
                <a:solidFill>
                  <a:schemeClr val="bg2"/>
                </a:solidFill>
              </a:rPr>
              <a:t> a plugin</a:t>
            </a:r>
          </a:p>
          <a:p>
            <a:pPr marL="457200" indent="-457200">
              <a:buAutoNum type="arabicParenR"/>
            </a:pPr>
            <a:endParaRPr kumimoji="1" lang="fr-FR" altLang="zh-CN" sz="2000" dirty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endParaRPr kumimoji="1" lang="fr-FR" altLang="zh-CN" sz="2000" dirty="0" smtClean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endParaRPr kumimoji="1" lang="fr-FR" altLang="zh-CN" sz="2000" dirty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endParaRPr kumimoji="1" lang="fr-FR" altLang="zh-CN" sz="2000" dirty="0" smtClean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endParaRPr kumimoji="1" lang="fr-FR" altLang="zh-CN" sz="2000" dirty="0" smtClean="0">
              <a:solidFill>
                <a:schemeClr val="bg2"/>
              </a:solidFill>
            </a:endParaRPr>
          </a:p>
          <a:p>
            <a:endParaRPr kumimoji="1" lang="fr-FR" altLang="zh-CN" sz="2000" dirty="0" smtClean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endParaRPr kumimoji="1" lang="fr-FR" altLang="zh-CN" sz="2000" dirty="0" smtClean="0">
              <a:solidFill>
                <a:schemeClr val="bg2"/>
              </a:solidFill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253420" y="2126491"/>
            <a:ext cx="7557043" cy="1502228"/>
            <a:chOff x="118888" y="2052250"/>
            <a:chExt cx="7557043" cy="1502228"/>
          </a:xfrm>
        </p:grpSpPr>
        <p:sp>
          <p:nvSpPr>
            <p:cNvPr id="14" name="Ellipse 13"/>
            <p:cNvSpPr/>
            <p:nvPr/>
          </p:nvSpPr>
          <p:spPr>
            <a:xfrm>
              <a:off x="118888" y="2052250"/>
              <a:ext cx="1804363" cy="1502228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5" name="Flèche droite 14"/>
            <p:cNvSpPr/>
            <p:nvPr/>
          </p:nvSpPr>
          <p:spPr>
            <a:xfrm>
              <a:off x="7323234" y="2198450"/>
              <a:ext cx="352697" cy="333736"/>
            </a:xfrm>
            <a:prstGeom prst="rightArrow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 18"/>
          <p:cNvGrpSpPr/>
          <p:nvPr/>
        </p:nvGrpSpPr>
        <p:grpSpPr>
          <a:xfrm>
            <a:off x="7898996" y="1404377"/>
            <a:ext cx="3667695" cy="2195362"/>
            <a:chOff x="7898996" y="1404377"/>
            <a:chExt cx="3667695" cy="2195362"/>
          </a:xfrm>
        </p:grpSpPr>
        <p:sp>
          <p:nvSpPr>
            <p:cNvPr id="13" name="Ellipse 12"/>
            <p:cNvSpPr/>
            <p:nvPr/>
          </p:nvSpPr>
          <p:spPr>
            <a:xfrm>
              <a:off x="7898996" y="1408372"/>
              <a:ext cx="822975" cy="24607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Ellipse 15"/>
            <p:cNvSpPr/>
            <p:nvPr/>
          </p:nvSpPr>
          <p:spPr>
            <a:xfrm>
              <a:off x="10714616" y="1404377"/>
              <a:ext cx="515916" cy="229219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>
            <a:xfrm>
              <a:off x="11202320" y="1404378"/>
              <a:ext cx="364371" cy="243286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Ellipse 19"/>
            <p:cNvSpPr/>
            <p:nvPr/>
          </p:nvSpPr>
          <p:spPr>
            <a:xfrm>
              <a:off x="7985453" y="3353665"/>
              <a:ext cx="822975" cy="246074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720892" y="6444671"/>
            <a:ext cx="4353394" cy="2899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kumimoji="1" lang="fr-FR" altLang="zh-CN" sz="1600" i="1" dirty="0" smtClean="0">
                <a:solidFill>
                  <a:schemeClr val="bg2"/>
                </a:solidFill>
              </a:rPr>
              <a:t>A </a:t>
            </a:r>
            <a:r>
              <a:rPr kumimoji="1" lang="fr-FR" altLang="zh-CN" sz="1600" i="1" dirty="0" err="1" smtClean="0">
                <a:solidFill>
                  <a:schemeClr val="bg2"/>
                </a:solidFill>
              </a:rPr>
              <a:t>list</a:t>
            </a:r>
            <a:r>
              <a:rPr kumimoji="1" lang="fr-FR" altLang="zh-CN" sz="1600" i="1" dirty="0" smtClean="0">
                <a:solidFill>
                  <a:schemeClr val="bg2"/>
                </a:solidFill>
              </a:rPr>
              <a:t> of keywords to </a:t>
            </a:r>
            <a:r>
              <a:rPr kumimoji="1" lang="fr-FR" altLang="zh-CN" sz="1600" i="1" dirty="0" err="1" smtClean="0">
                <a:solidFill>
                  <a:schemeClr val="bg2"/>
                </a:solidFill>
              </a:rPr>
              <a:t>describe</a:t>
            </a:r>
            <a:r>
              <a:rPr kumimoji="1" lang="fr-FR" altLang="zh-CN" sz="1600" i="1" dirty="0" smtClean="0">
                <a:solidFill>
                  <a:schemeClr val="bg2"/>
                </a:solidFill>
              </a:rPr>
              <a:t> </a:t>
            </a:r>
            <a:r>
              <a:rPr kumimoji="1" lang="fr-FR" altLang="zh-CN" sz="1600" i="1" dirty="0" err="1" smtClean="0">
                <a:solidFill>
                  <a:schemeClr val="bg2"/>
                </a:solidFill>
              </a:rPr>
              <a:t>this</a:t>
            </a:r>
            <a:r>
              <a:rPr kumimoji="1" lang="fr-FR" altLang="zh-CN" sz="1600" i="1" dirty="0" smtClean="0">
                <a:solidFill>
                  <a:schemeClr val="bg2"/>
                </a:solidFill>
              </a:rPr>
              <a:t> brand</a:t>
            </a:r>
            <a:endParaRPr kumimoji="1" lang="zh-CN" altLang="en-US" sz="1600" i="1" dirty="0" smtClean="0">
              <a:solidFill>
                <a:schemeClr val="bg2"/>
              </a:solidFill>
            </a:endParaRP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1" name="Ellipse 20"/>
          <p:cNvSpPr/>
          <p:nvPr/>
        </p:nvSpPr>
        <p:spPr>
          <a:xfrm>
            <a:off x="7724081" y="5930484"/>
            <a:ext cx="515916" cy="553443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646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Current</a:t>
            </a:r>
            <a:r>
              <a:rPr lang="fr-FR" dirty="0" smtClean="0"/>
              <a:t> Machine Learning </a:t>
            </a:r>
            <a:r>
              <a:rPr lang="fr-FR" dirty="0" err="1" smtClean="0"/>
              <a:t>Projects</a:t>
            </a:r>
            <a:r>
              <a:rPr lang="fr-FR" dirty="0" smtClean="0"/>
              <a:t> at VP :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Home Page </a:t>
            </a:r>
            <a:r>
              <a:rPr lang="fr-FR" sz="2400" dirty="0" err="1" smtClean="0"/>
              <a:t>Personalization</a:t>
            </a:r>
            <a:r>
              <a:rPr lang="fr-FR" sz="2400" dirty="0" smtClean="0"/>
              <a:t> :</a:t>
            </a:r>
          </a:p>
          <a:p>
            <a:pPr lvl="1"/>
            <a:r>
              <a:rPr lang="fr-FR" sz="1800" dirty="0" smtClean="0"/>
              <a:t>Sort brands on home page </a:t>
            </a:r>
            <a:r>
              <a:rPr lang="fr-FR" sz="1800" dirty="0" err="1" smtClean="0"/>
              <a:t>according</a:t>
            </a:r>
            <a:r>
              <a:rPr lang="fr-FR" sz="1800" dirty="0" smtClean="0"/>
              <a:t> to collaborative </a:t>
            </a:r>
            <a:r>
              <a:rPr lang="fr-FR" sz="1800" dirty="0" err="1" smtClean="0"/>
              <a:t>filtering</a:t>
            </a:r>
            <a:r>
              <a:rPr lang="fr-FR" sz="1800" dirty="0" smtClean="0"/>
              <a:t> data on brands</a:t>
            </a:r>
          </a:p>
          <a:p>
            <a:r>
              <a:rPr lang="fr-FR" sz="2400" dirty="0"/>
              <a:t>Product Classification</a:t>
            </a:r>
          </a:p>
          <a:p>
            <a:pPr lvl="1"/>
            <a:r>
              <a:rPr lang="fr-FR" sz="1800" dirty="0" err="1"/>
              <a:t>Classify</a:t>
            </a:r>
            <a:r>
              <a:rPr lang="fr-FR" sz="1800" dirty="0"/>
              <a:t> </a:t>
            </a:r>
            <a:r>
              <a:rPr lang="fr-FR" sz="1800" dirty="0" err="1"/>
              <a:t>products</a:t>
            </a:r>
            <a:r>
              <a:rPr lang="fr-FR" sz="1800" dirty="0"/>
              <a:t> </a:t>
            </a:r>
            <a:r>
              <a:rPr lang="fr-FR" sz="1800" dirty="0" err="1"/>
              <a:t>into</a:t>
            </a:r>
            <a:r>
              <a:rPr lang="fr-FR" sz="1800" dirty="0"/>
              <a:t> a </a:t>
            </a:r>
            <a:r>
              <a:rPr lang="fr-FR" sz="1800" dirty="0" err="1"/>
              <a:t>normalized</a:t>
            </a:r>
            <a:r>
              <a:rPr lang="fr-FR" sz="1800" dirty="0"/>
              <a:t> nomenclature of </a:t>
            </a:r>
            <a:r>
              <a:rPr lang="fr-FR" sz="1800" dirty="0" err="1"/>
              <a:t>attributes</a:t>
            </a:r>
            <a:r>
              <a:rPr lang="fr-FR" sz="1800" dirty="0"/>
              <a:t>, </a:t>
            </a:r>
            <a:r>
              <a:rPr lang="fr-FR" sz="1800" dirty="0" err="1"/>
              <a:t>using</a:t>
            </a:r>
            <a:r>
              <a:rPr lang="fr-FR" sz="1800" dirty="0"/>
              <a:t> image and un-</a:t>
            </a:r>
            <a:r>
              <a:rPr lang="fr-FR" sz="1800" dirty="0" err="1"/>
              <a:t>normalized</a:t>
            </a:r>
            <a:r>
              <a:rPr lang="fr-FR" sz="1800" dirty="0"/>
              <a:t> </a:t>
            </a:r>
            <a:r>
              <a:rPr lang="fr-FR" sz="1800" dirty="0" err="1"/>
              <a:t>text</a:t>
            </a:r>
            <a:r>
              <a:rPr lang="fr-FR" sz="1800" dirty="0"/>
              <a:t> </a:t>
            </a:r>
            <a:r>
              <a:rPr lang="fr-FR" sz="1800" dirty="0" smtClean="0"/>
              <a:t>description</a:t>
            </a:r>
            <a:endParaRPr lang="fr-FR" sz="2000" dirty="0" smtClean="0"/>
          </a:p>
          <a:p>
            <a:r>
              <a:rPr lang="fr-FR" sz="2400" dirty="0" smtClean="0"/>
              <a:t>Social </a:t>
            </a:r>
            <a:r>
              <a:rPr lang="fr-FR" sz="2400" dirty="0" smtClean="0"/>
              <a:t>Networks </a:t>
            </a:r>
            <a:r>
              <a:rPr lang="fr-FR" sz="2400" dirty="0" err="1" smtClean="0"/>
              <a:t>Analysis</a:t>
            </a:r>
            <a:endParaRPr lang="fr-FR" sz="2000" dirty="0"/>
          </a:p>
          <a:p>
            <a:pPr lvl="1"/>
            <a:r>
              <a:rPr lang="fr-FR" sz="1800" dirty="0" smtClean="0"/>
              <a:t>building </a:t>
            </a:r>
            <a:r>
              <a:rPr lang="fr-FR" sz="1800" dirty="0" smtClean="0"/>
              <a:t>a brand-to-brand </a:t>
            </a:r>
            <a:r>
              <a:rPr lang="fr-FR" sz="1800" dirty="0" err="1" smtClean="0"/>
              <a:t>similarity</a:t>
            </a:r>
            <a:r>
              <a:rPr lang="fr-FR" sz="1800" dirty="0" smtClean="0"/>
              <a:t> </a:t>
            </a:r>
            <a:r>
              <a:rPr lang="fr-FR" sz="1800" dirty="0" err="1" smtClean="0"/>
              <a:t>through</a:t>
            </a:r>
            <a:r>
              <a:rPr lang="fr-FR" sz="1800" dirty="0" smtClean="0"/>
              <a:t> </a:t>
            </a:r>
            <a:r>
              <a:rPr lang="fr-FR" sz="1800" dirty="0" err="1" smtClean="0"/>
              <a:t>browsing</a:t>
            </a:r>
            <a:r>
              <a:rPr lang="fr-FR" sz="1800" dirty="0" smtClean="0"/>
              <a:t> </a:t>
            </a:r>
            <a:r>
              <a:rPr lang="fr-FR" sz="1800" dirty="0" err="1" smtClean="0"/>
              <a:t>Youtube</a:t>
            </a:r>
            <a:r>
              <a:rPr lang="fr-FR" sz="1800" dirty="0" smtClean="0"/>
              <a:t> &amp; </a:t>
            </a:r>
            <a:r>
              <a:rPr lang="fr-FR" sz="1800" dirty="0" smtClean="0"/>
              <a:t>Twitter</a:t>
            </a:r>
            <a:endParaRPr lang="fr-FR" sz="2400" dirty="0" smtClean="0"/>
          </a:p>
          <a:p>
            <a:r>
              <a:rPr lang="fr-FR" sz="2400" dirty="0" smtClean="0"/>
              <a:t>User </a:t>
            </a:r>
            <a:r>
              <a:rPr lang="fr-FR" sz="2400" dirty="0" err="1" smtClean="0"/>
              <a:t>behavior</a:t>
            </a:r>
            <a:r>
              <a:rPr lang="fr-FR" sz="2400" dirty="0" smtClean="0"/>
              <a:t> </a:t>
            </a:r>
            <a:r>
              <a:rPr lang="fr-FR" sz="2400" dirty="0" err="1" smtClean="0"/>
              <a:t>prediction</a:t>
            </a:r>
            <a:endParaRPr lang="fr-FR" sz="2400" dirty="0"/>
          </a:p>
          <a:p>
            <a:pPr lvl="1"/>
            <a:r>
              <a:rPr lang="fr-FR" sz="1800" dirty="0" err="1" smtClean="0"/>
              <a:t>predicting</a:t>
            </a:r>
            <a:r>
              <a:rPr lang="fr-FR" sz="1800" dirty="0" smtClean="0"/>
              <a:t> </a:t>
            </a:r>
            <a:r>
              <a:rPr lang="fr-FR" sz="1800" dirty="0" smtClean="0"/>
              <a:t>the </a:t>
            </a:r>
            <a:r>
              <a:rPr lang="fr-FR" sz="1800" dirty="0" err="1" smtClean="0"/>
              <a:t>probability</a:t>
            </a:r>
            <a:r>
              <a:rPr lang="fr-FR" sz="1800" dirty="0" smtClean="0"/>
              <a:t> of </a:t>
            </a:r>
            <a:r>
              <a:rPr lang="fr-FR" sz="1800" dirty="0" err="1" smtClean="0"/>
              <a:t>purchase</a:t>
            </a:r>
            <a:r>
              <a:rPr lang="fr-FR" sz="1800" dirty="0" smtClean="0"/>
              <a:t> of </a:t>
            </a:r>
            <a:r>
              <a:rPr lang="fr-FR" sz="1800" dirty="0" err="1" smtClean="0"/>
              <a:t>each</a:t>
            </a:r>
            <a:r>
              <a:rPr lang="fr-FR" sz="1800" dirty="0" smtClean="0"/>
              <a:t> </a:t>
            </a:r>
            <a:r>
              <a:rPr lang="fr-FR" sz="1800" dirty="0" err="1" smtClean="0"/>
              <a:t>member</a:t>
            </a:r>
            <a:r>
              <a:rPr lang="fr-FR" sz="1800" dirty="0" smtClean="0"/>
              <a:t> </a:t>
            </a:r>
            <a:r>
              <a:rPr lang="fr-FR" sz="1800" dirty="0" err="1" smtClean="0"/>
              <a:t>through</a:t>
            </a:r>
            <a:r>
              <a:rPr lang="fr-FR" sz="1800" dirty="0" smtClean="0"/>
              <a:t> </a:t>
            </a:r>
            <a:r>
              <a:rPr lang="fr-FR" sz="1800" dirty="0" err="1" smtClean="0"/>
              <a:t>website</a:t>
            </a:r>
            <a:r>
              <a:rPr lang="fr-FR" sz="1800" dirty="0" smtClean="0"/>
              <a:t> </a:t>
            </a:r>
            <a:r>
              <a:rPr lang="fr-FR" sz="1800" dirty="0" err="1" smtClean="0"/>
              <a:t>browsing</a:t>
            </a:r>
            <a:r>
              <a:rPr lang="fr-FR" sz="1800" dirty="0" smtClean="0"/>
              <a:t> </a:t>
            </a:r>
            <a:r>
              <a:rPr lang="fr-FR" sz="1800" dirty="0" err="1" smtClean="0"/>
              <a:t>analysis</a:t>
            </a:r>
            <a:endParaRPr lang="fr-FR" sz="2400" dirty="0" smtClean="0"/>
          </a:p>
          <a:p>
            <a:r>
              <a:rPr lang="fr-FR" sz="2400" dirty="0" err="1" smtClean="0"/>
              <a:t>Sell</a:t>
            </a:r>
            <a:r>
              <a:rPr lang="fr-FR" sz="2400" dirty="0" smtClean="0"/>
              <a:t> Flow </a:t>
            </a:r>
            <a:r>
              <a:rPr lang="fr-FR" sz="2400" dirty="0" err="1" smtClean="0"/>
              <a:t>Prediction</a:t>
            </a:r>
            <a:r>
              <a:rPr lang="fr-FR" sz="2400" dirty="0" smtClean="0"/>
              <a:t> (‘Nostradamus’)</a:t>
            </a:r>
            <a:endParaRPr lang="fr-FR" sz="2400" dirty="0" smtClean="0"/>
          </a:p>
          <a:p>
            <a:pPr lvl="1"/>
            <a:r>
              <a:rPr lang="fr-FR" sz="1800" dirty="0" err="1" smtClean="0"/>
              <a:t>predicting</a:t>
            </a:r>
            <a:r>
              <a:rPr lang="fr-FR" sz="1800" dirty="0" smtClean="0"/>
              <a:t> </a:t>
            </a:r>
            <a:r>
              <a:rPr lang="fr-FR" sz="1800" dirty="0" err="1" smtClean="0"/>
              <a:t>number</a:t>
            </a:r>
            <a:r>
              <a:rPr lang="fr-FR" sz="1800" dirty="0" smtClean="0"/>
              <a:t> of </a:t>
            </a:r>
            <a:r>
              <a:rPr lang="fr-FR" sz="1800" dirty="0" err="1" smtClean="0"/>
              <a:t>products</a:t>
            </a:r>
            <a:r>
              <a:rPr lang="fr-FR" sz="1800" dirty="0" smtClean="0"/>
              <a:t> </a:t>
            </a:r>
            <a:r>
              <a:rPr lang="fr-FR" sz="1800" dirty="0" err="1" smtClean="0"/>
              <a:t>sold</a:t>
            </a:r>
            <a:r>
              <a:rPr lang="fr-FR" sz="1800" dirty="0" smtClean="0"/>
              <a:t> at the end of a sale, </a:t>
            </a:r>
            <a:r>
              <a:rPr lang="fr-FR" sz="1800" dirty="0" err="1" smtClean="0"/>
              <a:t>according</a:t>
            </a:r>
            <a:r>
              <a:rPr lang="fr-FR" sz="1800" dirty="0" smtClean="0"/>
              <a:t> to segment and first </a:t>
            </a:r>
            <a:r>
              <a:rPr lang="fr-FR" sz="1800" dirty="0" err="1" smtClean="0"/>
              <a:t>sells</a:t>
            </a:r>
            <a:r>
              <a:rPr lang="fr-FR" sz="1800" dirty="0" smtClean="0"/>
              <a:t> </a:t>
            </a:r>
            <a:r>
              <a:rPr lang="fr-FR" sz="1800" dirty="0" err="1" smtClean="0"/>
              <a:t>recorded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250430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/>
          <a:stretch/>
        </p:blipFill>
        <p:spPr>
          <a:xfrm>
            <a:off x="154373" y="1115361"/>
            <a:ext cx="11734313" cy="544813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6138" y="117987"/>
            <a:ext cx="1994830" cy="666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kumimoji="1" lang="fr-FR" altLang="zh-CN" sz="4000" dirty="0" smtClean="0">
                <a:solidFill>
                  <a:schemeClr val="bg2"/>
                </a:solidFill>
              </a:rPr>
              <a:t>Youtube</a:t>
            </a:r>
            <a:endParaRPr kumimoji="1" lang="zh-CN" altLang="en-US" sz="4000" dirty="0" smtClean="0">
              <a:solidFill>
                <a:schemeClr val="bg2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6794574" y="2774690"/>
            <a:ext cx="2188779" cy="899185"/>
            <a:chOff x="6638770" y="2730984"/>
            <a:chExt cx="2043454" cy="780257"/>
          </a:xfrm>
        </p:grpSpPr>
        <p:sp>
          <p:nvSpPr>
            <p:cNvPr id="5" name="ZoneTexte 4"/>
            <p:cNvSpPr txBox="1"/>
            <p:nvPr/>
          </p:nvSpPr>
          <p:spPr>
            <a:xfrm>
              <a:off x="6638770" y="2730984"/>
              <a:ext cx="669470" cy="2640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200" b="1" i="1" dirty="0" smtClean="0">
                  <a:solidFill>
                    <a:schemeClr val="accent1"/>
                  </a:solidFill>
                </a:rPr>
                <a:t>3274*75</a:t>
              </a: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8012754" y="2738314"/>
              <a:ext cx="669470" cy="2640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200" b="1" i="1" dirty="0" smtClean="0">
                  <a:solidFill>
                    <a:schemeClr val="accent1"/>
                  </a:solidFill>
                </a:rPr>
                <a:t>3274*45</a:t>
              </a: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8100321" y="3358841"/>
              <a:ext cx="517070" cy="1524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r>
                <a:rPr lang="fr-FR" sz="1000" b="1" i="1" dirty="0" smtClean="0">
                  <a:solidFill>
                    <a:schemeClr val="accent1"/>
                  </a:solidFill>
                </a:rPr>
                <a:t>81,6%</a:t>
              </a:r>
            </a:p>
          </p:txBody>
        </p:sp>
      </p:grp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715062" y="3498021"/>
            <a:ext cx="1410301" cy="5165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altLang="zh-CN" sz="1200" b="1" i="1" dirty="0" err="1">
                <a:solidFill>
                  <a:srgbClr val="0070C0"/>
                </a:solidFill>
              </a:rPr>
              <a:t>stop_words</a:t>
            </a:r>
            <a:r>
              <a:rPr lang="en-US" altLang="zh-CN" sz="1200" b="1" i="1" dirty="0">
                <a:solidFill>
                  <a:srgbClr val="0070C0"/>
                </a:solidFill>
              </a:rPr>
              <a:t> =′ </a:t>
            </a:r>
            <a:r>
              <a:rPr lang="en-US" altLang="zh-CN" sz="1200" b="1" i="1" dirty="0" err="1">
                <a:solidFill>
                  <a:srgbClr val="0070C0"/>
                </a:solidFill>
              </a:rPr>
              <a:t>en</a:t>
            </a:r>
            <a:r>
              <a:rPr lang="en-US" altLang="zh-CN" sz="1200" b="1" i="1" dirty="0">
                <a:solidFill>
                  <a:srgbClr val="0070C0"/>
                </a:solidFill>
              </a:rPr>
              <a:t>′, </a:t>
            </a:r>
            <a:endParaRPr lang="en-US" altLang="zh-CN" sz="1200" b="1" i="1" dirty="0" smtClean="0">
              <a:solidFill>
                <a:srgbClr val="0070C0"/>
              </a:solidFill>
            </a:endParaRPr>
          </a:p>
          <a:p>
            <a:r>
              <a:rPr lang="en-US" altLang="zh-CN" sz="1200" b="1" i="1" dirty="0" err="1" smtClean="0">
                <a:solidFill>
                  <a:srgbClr val="0070C0"/>
                </a:solidFill>
              </a:rPr>
              <a:t>max_df</a:t>
            </a:r>
            <a:r>
              <a:rPr lang="en-US" altLang="zh-CN" sz="1200" b="1" i="1" dirty="0" smtClean="0">
                <a:solidFill>
                  <a:srgbClr val="0070C0"/>
                </a:solidFill>
              </a:rPr>
              <a:t> </a:t>
            </a:r>
            <a:r>
              <a:rPr lang="en-US" altLang="zh-CN" sz="1200" b="1" i="1" dirty="0">
                <a:solidFill>
                  <a:srgbClr val="0070C0"/>
                </a:solidFill>
              </a:rPr>
              <a:t>= 0.4, </a:t>
            </a:r>
            <a:endParaRPr lang="en-US" altLang="zh-CN" sz="1200" b="1" i="1" dirty="0" smtClean="0">
              <a:solidFill>
                <a:srgbClr val="0070C0"/>
              </a:solidFill>
            </a:endParaRPr>
          </a:p>
          <a:p>
            <a:r>
              <a:rPr lang="en-US" altLang="zh-CN" sz="1200" b="1" i="1" dirty="0" err="1" smtClean="0">
                <a:solidFill>
                  <a:srgbClr val="0070C0"/>
                </a:solidFill>
              </a:rPr>
              <a:t>min_df</a:t>
            </a:r>
            <a:r>
              <a:rPr lang="en-US" altLang="zh-CN" sz="1200" b="1" i="1" dirty="0" smtClean="0">
                <a:solidFill>
                  <a:srgbClr val="0070C0"/>
                </a:solidFill>
              </a:rPr>
              <a:t> </a:t>
            </a:r>
            <a:r>
              <a:rPr lang="en-US" altLang="zh-CN" sz="1200" b="1" i="1" dirty="0">
                <a:solidFill>
                  <a:srgbClr val="0070C0"/>
                </a:solidFill>
              </a:rPr>
              <a:t>= 220 </a:t>
            </a:r>
          </a:p>
          <a:p>
            <a:endParaRPr kumimoji="1" lang="zh-CN" altLang="en-US" sz="1200" b="1" i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19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YOUTUBE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50826" y="817602"/>
            <a:ext cx="340687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Analysis of relationships :</a:t>
            </a:r>
          </a:p>
          <a:p>
            <a:endParaRPr kumimoji="1" lang="en-US" altLang="zh-CN" sz="2000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AutoNum type="arabicParenR"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kumimoji="1" lang="en-US" altLang="zh-CN" sz="2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ags &amp; group</a:t>
            </a:r>
          </a:p>
          <a:p>
            <a:pPr marL="342900" indent="-342900">
              <a:buAutoNum type="arabicParenR"/>
            </a:pPr>
            <a:r>
              <a:rPr kumimoji="1" lang="en-US" altLang="zh-CN" sz="2000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group &amp; brands</a:t>
            </a:r>
          </a:p>
          <a:p>
            <a:pPr marL="342900" indent="-342900">
              <a:buAutoNum type="arabicParenR"/>
            </a:pPr>
            <a:endParaRPr kumimoji="1" lang="en-US" altLang="zh-CN" sz="200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AutoNum type="arabicParenR"/>
            </a:pPr>
            <a:endParaRPr kumimoji="1" lang="en-US" altLang="zh-CN" sz="2000" dirty="0" smtClean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fr-FR" altLang="zh-CN" sz="24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‘‘ </a:t>
            </a:r>
            <a:r>
              <a:rPr kumimoji="1" lang="fr-FR" altLang="zh-CN" sz="2400" i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similar</a:t>
            </a:r>
            <a:r>
              <a:rPr kumimoji="1" lang="fr-FR" altLang="zh-CN" sz="2400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brand’’</a:t>
            </a:r>
          </a:p>
          <a:p>
            <a:endParaRPr kumimoji="1" lang="fr-FR" altLang="zh-CN" sz="2400" i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fr-FR" altLang="zh-CN" sz="2400" i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ex, </a:t>
            </a:r>
          </a:p>
          <a:p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’UGG’ </a:t>
            </a:r>
            <a:r>
              <a:rPr kumimoji="1" lang="zh-CN" altLang="en-US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∊</a:t>
            </a:r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1" lang="en-US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kumimoji="1" lang="fr-FR" altLang="zh-CN" i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roupe</a:t>
            </a:r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24</a:t>
            </a:r>
          </a:p>
          <a:p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keyword ‘</a:t>
            </a:r>
            <a:r>
              <a:rPr kumimoji="1" lang="fr-FR" altLang="zh-CN" i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fashion</a:t>
            </a:r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’ ∊  Group 24</a:t>
            </a:r>
          </a:p>
          <a:p>
            <a:endParaRPr kumimoji="1" lang="fr-FR" altLang="zh-CN" i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Display brands </a:t>
            </a:r>
            <a:r>
              <a:rPr kumimoji="1" lang="fr-FR" altLang="zh-CN" i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the </a:t>
            </a:r>
            <a:r>
              <a:rPr kumimoji="1" lang="fr-FR" altLang="zh-CN" i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same</a:t>
            </a:r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group, </a:t>
            </a:r>
          </a:p>
          <a:p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Or display brands </a:t>
            </a:r>
            <a:r>
              <a:rPr kumimoji="1" lang="fr-FR" altLang="zh-CN" i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fr-FR" altLang="zh-CN" i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share</a:t>
            </a:r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the keyword ‘</a:t>
            </a:r>
            <a:r>
              <a:rPr kumimoji="1" lang="fr-FR" altLang="zh-CN" i="1" dirty="0" err="1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fashion</a:t>
            </a:r>
            <a:r>
              <a:rPr kumimoji="1" lang="fr-FR" altLang="zh-CN" i="1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’</a:t>
            </a:r>
            <a:endParaRPr kumimoji="1" lang="fr-FR" altLang="zh-CN" i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endParaRPr kumimoji="1" lang="zh-CN" altLang="en-US" sz="2400" i="1" dirty="0">
              <a:solidFill>
                <a:schemeClr val="bg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6138" y="117987"/>
            <a:ext cx="1994830" cy="666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kumimoji="1" lang="fr-FR" altLang="zh-CN" sz="4000" dirty="0" smtClean="0">
                <a:solidFill>
                  <a:schemeClr val="bg2"/>
                </a:solidFill>
              </a:rPr>
              <a:t>Youtube</a:t>
            </a:r>
            <a:endParaRPr kumimoji="1" lang="zh-CN" altLang="en-US" sz="4000" dirty="0" smtClean="0">
              <a:solidFill>
                <a:schemeClr val="bg2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9" y="784125"/>
            <a:ext cx="8127953" cy="572734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5" y="44335"/>
            <a:ext cx="7137511" cy="6858000"/>
          </a:xfrm>
          <a:prstGeom prst="rect">
            <a:avLst/>
          </a:prstGeom>
        </p:spPr>
      </p:pic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50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6622" y="608698"/>
            <a:ext cx="10018713" cy="1223730"/>
          </a:xfrm>
        </p:spPr>
        <p:txBody>
          <a:bodyPr>
            <a:normAutofit/>
          </a:bodyPr>
          <a:lstStyle/>
          <a:p>
            <a:r>
              <a:rPr kumimoji="1" lang="fr-FR" altLang="zh-CN" sz="2000" dirty="0" err="1" smtClean="0">
                <a:latin typeface="Times New Roman" charset="0"/>
                <a:ea typeface="Times New Roman" charset="0"/>
                <a:cs typeface="Times New Roman" charset="0"/>
              </a:rPr>
              <a:t>Notoriety</a:t>
            </a:r>
            <a:r>
              <a:rPr kumimoji="1" lang="fr-FR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 score </a:t>
            </a:r>
            <a:r>
              <a:rPr kumimoji="1" lang="fr-FR" altLang="zh-CN" sz="2000" dirty="0" err="1" smtClean="0">
                <a:latin typeface="Times New Roman" charset="0"/>
                <a:ea typeface="Times New Roman" charset="0"/>
                <a:cs typeface="Times New Roman" charset="0"/>
              </a:rPr>
              <a:t>definition</a:t>
            </a:r>
            <a:r>
              <a:rPr kumimoji="1" lang="fr-FR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fr-FR" altLang="zh-CN" sz="2000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kumimoji="1" lang="fr-FR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log [(</a:t>
            </a: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view-dislike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) * (1+comment) * (1+like)]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571027"/>
              </p:ext>
            </p:extLst>
          </p:nvPr>
        </p:nvGraphicFramePr>
        <p:xfrm>
          <a:off x="629823" y="1522885"/>
          <a:ext cx="11028179" cy="4737442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1865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4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2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19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7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8536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</a:rPr>
                        <a:t>brand</a:t>
                      </a:r>
                      <a:endParaRPr lang="en-US" sz="14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endParaRPr>
                    </a:p>
                  </a:txBody>
                  <a:tcPr marL="3352" marR="3352" marT="33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 smtClean="0">
                          <a:effectLst/>
                        </a:rPr>
                        <a:t>viewCount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endParaRPr>
                    </a:p>
                  </a:txBody>
                  <a:tcPr marL="3352" marR="3352" marT="33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 smtClean="0">
                          <a:effectLst/>
                        </a:rPr>
                        <a:t>commentCount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endParaRPr>
                    </a:p>
                  </a:txBody>
                  <a:tcPr marL="3352" marR="3352" marT="33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likeCount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endParaRPr>
                    </a:p>
                  </a:txBody>
                  <a:tcPr marL="3352" marR="3352" marT="33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dislikeCount</a:t>
                      </a: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endParaRPr>
                    </a:p>
                  </a:txBody>
                  <a:tcPr marL="3352" marR="3352" marT="33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score</a:t>
                      </a:r>
                      <a:endParaRPr lang="en-US" sz="1100" b="0" i="0" u="none" strike="noStrike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endParaRPr>
                    </a:p>
                  </a:txBody>
                  <a:tcPr marL="3352" marR="3352" marT="33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label</a:t>
                      </a:r>
                      <a:endParaRPr lang="en-US" sz="11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endParaRPr>
                    </a:p>
                  </a:txBody>
                  <a:tcPr marL="3352" marR="3352" marT="335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tags</a:t>
                      </a:r>
                      <a:endParaRPr lang="en-US" sz="1600" b="0" i="0" u="none" strike="noStrike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Times New Roman" charset="0"/>
                        <a:cs typeface="Times New Roman" panose="02020603050405020304" pitchFamily="18" charset="0"/>
                      </a:endParaRPr>
                    </a:p>
                  </a:txBody>
                  <a:tcPr marL="3352" marR="3352" marT="3352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 smtClean="0">
                          <a:effectLst/>
                        </a:rPr>
                        <a:t>Jamie </a:t>
                      </a:r>
                      <a:r>
                        <a:rPr lang="fr-FR" sz="1200" dirty="0">
                          <a:effectLst/>
                        </a:rPr>
                        <a:t>Oliver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1120266.0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1040.0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15577.0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240.0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30.530415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['</a:t>
                      </a:r>
                      <a:r>
                        <a:rPr lang="fr-FR" sz="1200" dirty="0" err="1">
                          <a:effectLst/>
                        </a:rPr>
                        <a:t>food</a:t>
                      </a:r>
                      <a:r>
                        <a:rPr lang="fr-FR" sz="1200" dirty="0">
                          <a:effectLst/>
                        </a:rPr>
                        <a:t>', '</a:t>
                      </a:r>
                      <a:r>
                        <a:rPr lang="fr-FR" sz="1200" dirty="0" err="1">
                          <a:effectLst/>
                        </a:rPr>
                        <a:t>video</a:t>
                      </a:r>
                      <a:r>
                        <a:rPr lang="fr-FR" sz="1200" dirty="0">
                          <a:effectLst/>
                        </a:rPr>
                        <a:t>', '</a:t>
                      </a:r>
                      <a:r>
                        <a:rPr lang="fr-FR" sz="1200" dirty="0" err="1">
                          <a:effectLst/>
                        </a:rPr>
                        <a:t>spring</a:t>
                      </a:r>
                      <a:r>
                        <a:rPr lang="fr-FR" sz="1200" dirty="0">
                          <a:effectLst/>
                        </a:rPr>
                        <a:t>', '</a:t>
                      </a:r>
                      <a:r>
                        <a:rPr lang="fr-FR" sz="1200" dirty="0" err="1">
                          <a:effectLst/>
                        </a:rPr>
                        <a:t>review</a:t>
                      </a:r>
                      <a:r>
                        <a:rPr lang="fr-FR" sz="1200" dirty="0">
                          <a:effectLst/>
                        </a:rPr>
                        <a:t>', 'tip']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 err="1">
                          <a:effectLst/>
                        </a:rPr>
                        <a:t>Brums</a:t>
                      </a:r>
                      <a:endParaRPr lang="fr-FR" sz="12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505643.0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6.0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227.0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139.0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20.508569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4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['fashion', 'kid', 'child', 'school', 'video']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5725148"/>
                  </a:ext>
                </a:extLst>
              </a:tr>
              <a:tr h="32244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Claire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425739.0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3119.0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8006.0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1649.0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29.991363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['</a:t>
                      </a:r>
                      <a:r>
                        <a:rPr lang="fr-FR" sz="1200" dirty="0" err="1">
                          <a:effectLst/>
                        </a:rPr>
                        <a:t>summer</a:t>
                      </a:r>
                      <a:r>
                        <a:rPr lang="fr-FR" sz="1200" dirty="0">
                          <a:effectLst/>
                        </a:rPr>
                        <a:t>', '</a:t>
                      </a:r>
                      <a:r>
                        <a:rPr lang="fr-FR" sz="1200" dirty="0" err="1">
                          <a:effectLst/>
                        </a:rPr>
                        <a:t>fashion</a:t>
                      </a:r>
                      <a:r>
                        <a:rPr lang="fr-FR" sz="1200" dirty="0">
                          <a:effectLst/>
                        </a:rPr>
                        <a:t>', '</a:t>
                      </a:r>
                      <a:r>
                        <a:rPr lang="fr-FR" sz="1200" dirty="0" err="1">
                          <a:effectLst/>
                        </a:rPr>
                        <a:t>spring</a:t>
                      </a:r>
                      <a:r>
                        <a:rPr lang="fr-FR" sz="1200" dirty="0">
                          <a:effectLst/>
                        </a:rPr>
                        <a:t>', </a:t>
                      </a:r>
                      <a:r>
                        <a:rPr lang="fr-FR" sz="1200" dirty="0" smtClean="0">
                          <a:effectLst/>
                        </a:rPr>
                        <a:t>'collection‘]</a:t>
                      </a:r>
                      <a:endParaRPr lang="fr-FR" sz="12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43977875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Lou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1618610.0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5491.0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61554.0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614.0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33.935434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['</a:t>
                      </a:r>
                      <a:r>
                        <a:rPr lang="fr-FR" sz="1200" dirty="0" err="1">
                          <a:effectLst/>
                        </a:rPr>
                        <a:t>funny</a:t>
                      </a:r>
                      <a:r>
                        <a:rPr lang="fr-FR" sz="1200" dirty="0">
                          <a:effectLst/>
                        </a:rPr>
                        <a:t>', 'moment', '</a:t>
                      </a:r>
                      <a:r>
                        <a:rPr lang="fr-FR" sz="1200" dirty="0" err="1">
                          <a:effectLst/>
                        </a:rPr>
                        <a:t>game</a:t>
                      </a:r>
                      <a:r>
                        <a:rPr lang="fr-FR" sz="1200" dirty="0">
                          <a:effectLst/>
                        </a:rPr>
                        <a:t>', '</a:t>
                      </a:r>
                      <a:r>
                        <a:rPr lang="fr-FR" sz="1200" dirty="0" err="1">
                          <a:effectLst/>
                        </a:rPr>
                        <a:t>video</a:t>
                      </a:r>
                      <a:r>
                        <a:rPr lang="fr-FR" sz="1200" dirty="0">
                          <a:effectLst/>
                        </a:rPr>
                        <a:t>', 'fun']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73078686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Leonardo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9776614.0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5083.0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91860.0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8231.0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36.056547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['world', 'new', 'video', 'child', 'game']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908532334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Nike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39255284.0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3578.0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96707.0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9645.0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37.147641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13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i="1" dirty="0">
                          <a:effectLst/>
                        </a:rPr>
                        <a:t>['sport', 'team', 'world', 'game', 'winter']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Stella Cadente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232271.0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949.0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6219.0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171.0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27.946915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['tip', 'style', '</a:t>
                      </a:r>
                      <a:r>
                        <a:rPr lang="fr-FR" sz="1200" dirty="0" err="1">
                          <a:effectLst/>
                        </a:rPr>
                        <a:t>red</a:t>
                      </a:r>
                      <a:r>
                        <a:rPr lang="fr-FR" sz="1200" dirty="0">
                          <a:effectLst/>
                        </a:rPr>
                        <a:t>', 'pro', '</a:t>
                      </a:r>
                      <a:r>
                        <a:rPr lang="fr-FR" sz="1200" dirty="0" err="1">
                          <a:effectLst/>
                        </a:rPr>
                        <a:t>day</a:t>
                      </a:r>
                      <a:r>
                        <a:rPr lang="fr-FR" sz="1200" dirty="0">
                          <a:effectLst/>
                        </a:rPr>
                        <a:t>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Ministry Of Sound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4689301.0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1443.0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28504.0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795.0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32.893632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19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['dance', 'red', 'music', 'show', 'school']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160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 err="1">
                          <a:effectLst/>
                        </a:rPr>
                        <a:t>Mgm</a:t>
                      </a:r>
                      <a:endParaRPr lang="fr-FR" sz="12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1568304.0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5355.0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9993.0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4151.0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32.058569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20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['</a:t>
                      </a:r>
                      <a:r>
                        <a:rPr lang="fr-FR" sz="1200" dirty="0" err="1">
                          <a:effectLst/>
                        </a:rPr>
                        <a:t>youtube</a:t>
                      </a:r>
                      <a:r>
                        <a:rPr lang="fr-FR" sz="1200" dirty="0">
                          <a:effectLst/>
                        </a:rPr>
                        <a:t>', 'editor', '</a:t>
                      </a:r>
                      <a:r>
                        <a:rPr lang="fr-FR" sz="1200" dirty="0" err="1">
                          <a:effectLst/>
                        </a:rPr>
                        <a:t>video</a:t>
                      </a:r>
                      <a:r>
                        <a:rPr lang="fr-FR" sz="1200" dirty="0">
                          <a:effectLst/>
                        </a:rPr>
                        <a:t>', </a:t>
                      </a:r>
                      <a:r>
                        <a:rPr lang="fr-FR" sz="1200" dirty="0" smtClean="0">
                          <a:effectLst/>
                        </a:rPr>
                        <a:t>'</a:t>
                      </a:r>
                      <a:r>
                        <a:rPr lang="fr-FR" sz="1200" dirty="0" err="1" smtClean="0">
                          <a:effectLst/>
                        </a:rPr>
                        <a:t>game</a:t>
                      </a:r>
                      <a:r>
                        <a:rPr lang="fr-FR" sz="1200" dirty="0">
                          <a:effectLst/>
                        </a:rPr>
                        <a:t>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 err="1">
                          <a:effectLst/>
                        </a:rPr>
                        <a:t>Burberry</a:t>
                      </a:r>
                      <a:endParaRPr lang="fr-FR" sz="12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14981907.0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1178.0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18118.0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1232.0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33.399410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21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['</a:t>
                      </a:r>
                      <a:r>
                        <a:rPr lang="fr-FR" sz="1200" dirty="0" err="1">
                          <a:effectLst/>
                        </a:rPr>
                        <a:t>fashion</a:t>
                      </a:r>
                      <a:r>
                        <a:rPr lang="fr-FR" sz="1200" dirty="0">
                          <a:effectLst/>
                        </a:rPr>
                        <a:t>', 'style', '</a:t>
                      </a:r>
                      <a:r>
                        <a:rPr lang="fr-FR" sz="1200" dirty="0" err="1">
                          <a:effectLst/>
                        </a:rPr>
                        <a:t>spring</a:t>
                      </a:r>
                      <a:r>
                        <a:rPr lang="fr-FR" sz="1200" dirty="0">
                          <a:effectLst/>
                        </a:rPr>
                        <a:t>', 'collection', '...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Gopro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2533739.0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954.0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29104.0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587.0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31.885352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['black', 'gameplay', 'man', 'game', 'high']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Sia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6657864.0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2012.0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53783.0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1103.0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34.211256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35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['life', 'online', 'school', 'high', '</a:t>
                      </a:r>
                      <a:r>
                        <a:rPr lang="en-US" sz="1200" dirty="0" err="1">
                          <a:effectLst/>
                        </a:rPr>
                        <a:t>ymy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Converse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237923.0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243.0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4264.0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26.0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26.234963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37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['holiday', '</a:t>
                      </a:r>
                      <a:r>
                        <a:rPr lang="en-US" sz="1200" dirty="0" err="1">
                          <a:effectLst/>
                        </a:rPr>
                        <a:t>christma</a:t>
                      </a:r>
                      <a:r>
                        <a:rPr lang="en-US" sz="1200" dirty="0">
                          <a:effectLst/>
                        </a:rPr>
                        <a:t>', 'family', </a:t>
                      </a:r>
                      <a:r>
                        <a:rPr lang="en-US" sz="1200" dirty="0" smtClean="0">
                          <a:effectLst/>
                        </a:rPr>
                        <a:t>'summer‘]</a:t>
                      </a:r>
                      <a:endParaRPr lang="en-US" sz="12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Sony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1124157.0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1410.0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10459.0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1874.0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30.438244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i="1" dirty="0">
                          <a:effectLst/>
                        </a:rPr>
                        <a:t>40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i="1" dirty="0">
                          <a:effectLst/>
                        </a:rPr>
                        <a:t>['tv', 'show', 'music', 'new', '</a:t>
                      </a:r>
                      <a:r>
                        <a:rPr lang="fr-FR" sz="1200" i="1" dirty="0" err="1">
                          <a:effectLst/>
                        </a:rPr>
                        <a:t>video</a:t>
                      </a:r>
                      <a:r>
                        <a:rPr lang="fr-FR" sz="1200" i="1" dirty="0">
                          <a:effectLst/>
                        </a:rPr>
                        <a:t>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 err="1">
                          <a:effectLst/>
                        </a:rPr>
                        <a:t>Seb</a:t>
                      </a:r>
                      <a:endParaRPr lang="fr-FR" sz="12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4390575.0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62057.0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151781.0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7483.0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38.259290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42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['music', '</a:t>
                      </a:r>
                      <a:r>
                        <a:rPr lang="fr-FR" sz="1200" dirty="0" err="1">
                          <a:effectLst/>
                        </a:rPr>
                        <a:t>video</a:t>
                      </a:r>
                      <a:r>
                        <a:rPr lang="fr-FR" sz="1200" dirty="0">
                          <a:effectLst/>
                        </a:rPr>
                        <a:t>', '</a:t>
                      </a:r>
                      <a:r>
                        <a:rPr lang="fr-FR" sz="1200" dirty="0" err="1">
                          <a:effectLst/>
                        </a:rPr>
                        <a:t>song</a:t>
                      </a:r>
                      <a:r>
                        <a:rPr lang="fr-FR" sz="1200" dirty="0">
                          <a:effectLst/>
                        </a:rPr>
                        <a:t>', 'new', 'life']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820038972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Monster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4478158.0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160.0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871.0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184.0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27.166875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>
                          <a:effectLst/>
                        </a:rPr>
                        <a:t>43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['movie', 'film', 'high', 'school', 'time']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417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Dolce &amp; </a:t>
                      </a:r>
                      <a:r>
                        <a:rPr lang="fr-FR" sz="1200" dirty="0" err="1">
                          <a:effectLst/>
                        </a:rPr>
                        <a:t>Gabbana</a:t>
                      </a:r>
                      <a:endParaRPr lang="fr-FR" sz="12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437232.0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241.0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2818.0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198.0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26.420844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dirty="0">
                          <a:effectLst/>
                        </a:rPr>
                        <a:t>46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1200" dirty="0">
                          <a:effectLst/>
                        </a:rPr>
                        <a:t>['collection', '</a:t>
                      </a:r>
                      <a:r>
                        <a:rPr lang="fr-FR" sz="1200" dirty="0" err="1">
                          <a:effectLst/>
                        </a:rPr>
                        <a:t>fashion</a:t>
                      </a:r>
                      <a:r>
                        <a:rPr lang="fr-FR" sz="1200" dirty="0">
                          <a:effectLst/>
                        </a:rPr>
                        <a:t>', '</a:t>
                      </a:r>
                      <a:r>
                        <a:rPr lang="fr-FR" sz="1200" dirty="0" err="1">
                          <a:effectLst/>
                        </a:rPr>
                        <a:t>spring</a:t>
                      </a:r>
                      <a:r>
                        <a:rPr lang="fr-FR" sz="1200" dirty="0">
                          <a:effectLst/>
                        </a:rPr>
                        <a:t>', </a:t>
                      </a:r>
                      <a:r>
                        <a:rPr lang="fr-FR" sz="1200" dirty="0" smtClean="0">
                          <a:effectLst/>
                        </a:rPr>
                        <a:t>'</a:t>
                      </a:r>
                      <a:r>
                        <a:rPr lang="fr-FR" sz="1200" dirty="0" err="1" smtClean="0">
                          <a:effectLst/>
                        </a:rPr>
                        <a:t>summer</a:t>
                      </a:r>
                      <a:r>
                        <a:rPr lang="fr-FR" sz="1200" dirty="0" smtClean="0">
                          <a:effectLst/>
                        </a:rPr>
                        <a:t>‘]</a:t>
                      </a:r>
                      <a:endParaRPr lang="fr-FR" sz="1200" dirty="0">
                        <a:effectLst/>
                      </a:endParaRP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629823" y="131505"/>
            <a:ext cx="7024589" cy="666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fr-FR" altLang="zh-CN" sz="4000" dirty="0" smtClean="0">
                <a:solidFill>
                  <a:schemeClr val="bg2"/>
                </a:solidFill>
              </a:rPr>
              <a:t>Youtube – </a:t>
            </a:r>
            <a:r>
              <a:rPr kumimoji="1" lang="fr-FR" altLang="zh-CN" sz="4000" dirty="0" err="1" smtClean="0">
                <a:solidFill>
                  <a:schemeClr val="bg2"/>
                </a:solidFill>
              </a:rPr>
              <a:t>notoriety</a:t>
            </a:r>
            <a:r>
              <a:rPr kumimoji="1" lang="fr-FR" altLang="zh-CN" sz="4000" dirty="0" smtClean="0">
                <a:solidFill>
                  <a:schemeClr val="bg2"/>
                </a:solidFill>
              </a:rPr>
              <a:t> </a:t>
            </a:r>
            <a:r>
              <a:rPr kumimoji="1" lang="fr-FR" altLang="zh-CN" sz="4000" dirty="0" err="1" smtClean="0">
                <a:solidFill>
                  <a:schemeClr val="bg2"/>
                </a:solidFill>
              </a:rPr>
              <a:t>analysis</a:t>
            </a:r>
            <a:endParaRPr kumimoji="1" lang="zh-CN" altLang="en-US" sz="4000" dirty="0" smtClean="0">
              <a:solidFill>
                <a:schemeClr val="bg2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5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29823" y="131505"/>
            <a:ext cx="8630555" cy="666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fr-FR" altLang="zh-CN" sz="4000" dirty="0" smtClean="0">
                <a:solidFill>
                  <a:schemeClr val="bg2"/>
                </a:solidFill>
              </a:rPr>
              <a:t>Youtube – </a:t>
            </a:r>
            <a:r>
              <a:rPr kumimoji="1" lang="fr-FR" altLang="zh-CN" sz="4000" dirty="0" err="1" smtClean="0">
                <a:solidFill>
                  <a:schemeClr val="bg2"/>
                </a:solidFill>
              </a:rPr>
              <a:t>competitors</a:t>
            </a:r>
            <a:r>
              <a:rPr kumimoji="1" lang="fr-FR" altLang="zh-CN" sz="4000" dirty="0" smtClean="0">
                <a:solidFill>
                  <a:schemeClr val="bg2"/>
                </a:solidFill>
              </a:rPr>
              <a:t> </a:t>
            </a:r>
            <a:r>
              <a:rPr kumimoji="1" lang="fr-FR" altLang="zh-CN" sz="4000" dirty="0" err="1" smtClean="0">
                <a:solidFill>
                  <a:schemeClr val="bg2"/>
                </a:solidFill>
              </a:rPr>
              <a:t>analysis</a:t>
            </a:r>
            <a:endParaRPr kumimoji="1" lang="zh-CN" altLang="en-US" sz="4000" dirty="0" smtClean="0">
              <a:solidFill>
                <a:schemeClr val="bg2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29823" y="797643"/>
            <a:ext cx="10018713" cy="5060232"/>
          </a:xfrm>
        </p:spPr>
        <p:txBody>
          <a:bodyPr>
            <a:normAutofit/>
          </a:bodyPr>
          <a:lstStyle/>
          <a:p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Suppose </a:t>
            </a: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 have a brand ‘on sale’ on </a:t>
            </a: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VP’s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website</a:t>
            </a:r>
            <a:endParaRPr kumimoji="1" lang="fr-FR" altLang="zh-CN" sz="2400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	</a:t>
            </a:r>
          </a:p>
          <a:p>
            <a:pPr marL="0" indent="0">
              <a:buNone/>
            </a:pPr>
            <a:endParaRPr kumimoji="1" lang="fr-FR" altLang="zh-CN" sz="24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fr-FR" altLang="zh-CN" sz="2400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</a:t>
            </a:r>
            <a:endParaRPr kumimoji="1" lang="fr-FR" altLang="zh-CN" sz="2400" i="1" dirty="0" smtClean="0">
              <a:latin typeface="Cambria Math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fr-FR" altLang="zh-CN" sz="2400" i="1" dirty="0">
              <a:latin typeface="Cambria Math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fr-FR" altLang="zh-CN" sz="2400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fr-FR" altLang="zh-CN" sz="24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endParaRPr kumimoji="1" lang="fr-FR" altLang="zh-CN" sz="2400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0" indent="0">
              <a:buNone/>
            </a:pP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 of </a:t>
            </a: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visits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 : </a:t>
            </a: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notoriety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 +, </a:t>
            </a: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visits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 +; s</a:t>
            </a:r>
            <a:r>
              <a:rPr kumimoji="1" lang="en-US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core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 +, </a:t>
            </a: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visits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 +</a:t>
            </a:r>
          </a:p>
          <a:p>
            <a:pPr marL="0" indent="0">
              <a:buNone/>
            </a:pP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 of </a:t>
            </a: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purchases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 : s</a:t>
            </a:r>
            <a:r>
              <a:rPr kumimoji="1" lang="en-US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core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 -, </a:t>
            </a:r>
            <a:r>
              <a:rPr kumimoji="1" lang="fr-FR" altLang="zh-CN" sz="2400" i="1" dirty="0" err="1" smtClean="0">
                <a:latin typeface="Times New Roman" charset="0"/>
                <a:ea typeface="Times New Roman" charset="0"/>
                <a:cs typeface="Times New Roman" charset="0"/>
              </a:rPr>
              <a:t>purchase</a:t>
            </a:r>
            <a:r>
              <a:rPr kumimoji="1" lang="fr-FR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+</a:t>
            </a:r>
          </a:p>
        </p:txBody>
      </p:sp>
      <p:grpSp>
        <p:nvGrpSpPr>
          <p:cNvPr id="9" name="组 8"/>
          <p:cNvGrpSpPr/>
          <p:nvPr/>
        </p:nvGrpSpPr>
        <p:grpSpPr>
          <a:xfrm>
            <a:off x="286655" y="1700045"/>
            <a:ext cx="11665527" cy="2529061"/>
            <a:chOff x="384629" y="1520426"/>
            <a:chExt cx="11665527" cy="252906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629" y="1520426"/>
              <a:ext cx="9567301" cy="25290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9549845" y="2466067"/>
                  <a:ext cx="2500311" cy="10913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/>
                  <a:r>
                    <a:rPr kumimoji="1" lang="fr-FR" altLang="zh-CN" sz="1600" i="1" dirty="0" smtClean="0">
                      <a:solidFill>
                        <a:schemeClr val="bg2"/>
                      </a:solidFill>
                      <a:latin typeface="Cambria Math" charset="0"/>
                      <a:ea typeface="Times New Roman" charset="0"/>
                      <a:cs typeface="Times New Roman" charset="0"/>
                    </a:rPr>
                    <a:t>Score    =</a:t>
                  </a:r>
                </a:p>
                <a:p>
                  <a:endParaRPr kumimoji="1" lang="fr-FR" altLang="zh-CN" sz="1600" i="1" dirty="0" smtClean="0">
                    <a:solidFill>
                      <a:schemeClr val="bg2"/>
                    </a:solidFill>
                    <a:latin typeface="Cambria Math" charset="0"/>
                    <a:ea typeface="Times New Roman" charset="0"/>
                    <a:cs typeface="Times New Roman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kumimoji="1" lang="fr-FR" altLang="zh-CN" sz="160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kumimoji="1" lang="en-US" altLang="zh-CN" sz="1600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kumimoji="1" lang="fr-FR" altLang="zh-CN" sz="1600" i="1">
                                    <a:solidFill>
                                      <a:schemeClr val="bg2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𝑠𝑖𝑚𝑖𝑙𝑎𝑟𝑖</m:t>
                                </m:r>
                                <m:r>
                                  <a:rPr kumimoji="1" lang="en-US" altLang="zh-CN" sz="1600" b="0" i="1" smtClean="0">
                                    <a:solidFill>
                                      <a:schemeClr val="bg2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𝑡𝑦</m:t>
                                </m:r>
                              </m:e>
                              <m:sub>
                                <m:r>
                                  <a:rPr kumimoji="1" lang="fr-FR" altLang="zh-CN" sz="1600" i="1">
                                    <a:solidFill>
                                      <a:schemeClr val="bg2"/>
                                    </a:solidFill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kumimoji="1" lang="fr-FR" altLang="zh-CN" sz="1600" i="1" dirty="0">
                            <a:solidFill>
                              <a:schemeClr val="bg2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×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kumimoji="1" lang="fr-FR" altLang="zh-CN" sz="1600" i="1" dirty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𝑛𝑜𝑡𝑜𝑟𝑖</m:t>
                            </m:r>
                            <m:r>
                              <a:rPr kumimoji="1" lang="en-US" altLang="zh-CN" sz="1600" b="0" i="1" dirty="0" smtClean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𝑒𝑡𝑦</m:t>
                            </m:r>
                          </m:e>
                          <m:sub>
                            <m:r>
                              <a:rPr kumimoji="1" lang="fr-FR" altLang="zh-CN" sz="1600" i="1" dirty="0">
                                <a:solidFill>
                                  <a:schemeClr val="bg2"/>
                                </a:solidFill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kumimoji="1" lang="fr-FR" altLang="zh-CN" sz="1000" i="1" dirty="0">
                    <a:solidFill>
                      <a:schemeClr val="bg2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  <a:p>
                  <a:endParaRPr kumimoji="1" lang="zh-CN" altLang="en-US" sz="1000" dirty="0" smtClean="0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9845" y="2466067"/>
                  <a:ext cx="2500311" cy="109139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61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3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6961693" y="323187"/>
            <a:ext cx="4762181" cy="2908648"/>
            <a:chOff x="7236137" y="-112439"/>
            <a:chExt cx="4080775" cy="2554438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6137" y="-112439"/>
              <a:ext cx="4080775" cy="2554438"/>
            </a:xfrm>
            <a:prstGeom prst="rect">
              <a:avLst/>
            </a:prstGeom>
          </p:spPr>
        </p:pic>
        <p:sp>
          <p:nvSpPr>
            <p:cNvPr id="21" name="Ellipse 20"/>
            <p:cNvSpPr/>
            <p:nvPr/>
          </p:nvSpPr>
          <p:spPr>
            <a:xfrm flipV="1">
              <a:off x="9448800" y="0"/>
              <a:ext cx="560352" cy="304800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e 16"/>
          <p:cNvGrpSpPr/>
          <p:nvPr/>
        </p:nvGrpSpPr>
        <p:grpSpPr>
          <a:xfrm>
            <a:off x="3392557" y="871386"/>
            <a:ext cx="4088295" cy="3584376"/>
            <a:chOff x="4323520" y="97643"/>
            <a:chExt cx="4489476" cy="3824999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3520" y="97643"/>
              <a:ext cx="4489476" cy="3824999"/>
            </a:xfrm>
            <a:prstGeom prst="rect">
              <a:avLst/>
            </a:prstGeom>
          </p:spPr>
        </p:pic>
        <p:sp>
          <p:nvSpPr>
            <p:cNvPr id="18" name="Ellipse 17"/>
            <p:cNvSpPr/>
            <p:nvPr/>
          </p:nvSpPr>
          <p:spPr>
            <a:xfrm flipV="1">
              <a:off x="5844209" y="299069"/>
              <a:ext cx="694324" cy="25752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674068" y="205247"/>
            <a:ext cx="1994830" cy="666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fr-FR" altLang="zh-CN" sz="4000" dirty="0" smtClean="0">
                <a:solidFill>
                  <a:schemeClr val="bg2"/>
                </a:solidFill>
              </a:rPr>
              <a:t>Twitter</a:t>
            </a:r>
            <a:endParaRPr kumimoji="1" lang="zh-CN" altLang="en-US" sz="4000" dirty="0" smtClean="0">
              <a:solidFill>
                <a:schemeClr val="bg2"/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199381" y="1777511"/>
            <a:ext cx="3674613" cy="3149961"/>
            <a:chOff x="473317" y="772681"/>
            <a:chExt cx="5211866" cy="442785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17" y="772681"/>
              <a:ext cx="5211866" cy="4427859"/>
            </a:xfrm>
            <a:prstGeom prst="rect">
              <a:avLst/>
            </a:prstGeom>
          </p:spPr>
        </p:pic>
        <p:sp>
          <p:nvSpPr>
            <p:cNvPr id="2" name="Ellipse 1"/>
            <p:cNvSpPr/>
            <p:nvPr/>
          </p:nvSpPr>
          <p:spPr>
            <a:xfrm>
              <a:off x="1033670" y="1007165"/>
              <a:ext cx="569843" cy="2517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 dirty="0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4" name="Connecteur droit avec flèche 23"/>
          <p:cNvCxnSpPr/>
          <p:nvPr/>
        </p:nvCxnSpPr>
        <p:spPr>
          <a:xfrm>
            <a:off x="2902226" y="4744281"/>
            <a:ext cx="1691797" cy="66260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>
            <a:off x="4748663" y="4477886"/>
            <a:ext cx="8868" cy="8627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/>
          <p:cNvCxnSpPr/>
          <p:nvPr/>
        </p:nvCxnSpPr>
        <p:spPr>
          <a:xfrm flipH="1">
            <a:off x="4956313" y="3405811"/>
            <a:ext cx="3326296" cy="20010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6" b="21655"/>
          <a:stretch/>
        </p:blipFill>
        <p:spPr>
          <a:xfrm>
            <a:off x="3341026" y="5493924"/>
            <a:ext cx="2939026" cy="901149"/>
          </a:xfrm>
          <a:prstGeom prst="rect">
            <a:avLst/>
          </a:prstGeom>
        </p:spPr>
      </p:pic>
      <p:cxnSp>
        <p:nvCxnSpPr>
          <p:cNvPr id="36" name="Connecteur droit avec flèche 35"/>
          <p:cNvCxnSpPr/>
          <p:nvPr/>
        </p:nvCxnSpPr>
        <p:spPr>
          <a:xfrm flipH="1">
            <a:off x="4810539" y="5026151"/>
            <a:ext cx="282957" cy="3729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4352077" y="4927472"/>
            <a:ext cx="291770" cy="40536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/>
          <p:cNvCxnSpPr/>
          <p:nvPr/>
        </p:nvCxnSpPr>
        <p:spPr>
          <a:xfrm>
            <a:off x="3337220" y="5212625"/>
            <a:ext cx="3037076" cy="0"/>
          </a:xfrm>
          <a:prstGeom prst="line">
            <a:avLst/>
          </a:prstGeom>
          <a:ln w="28575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6771861" y="4744281"/>
            <a:ext cx="4625009" cy="16507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endParaRPr lang="fr-FR" sz="1000" dirty="0" smtClean="0">
              <a:solidFill>
                <a:srgbClr val="00B0F0"/>
              </a:solidFill>
            </a:endParaRPr>
          </a:p>
          <a:p>
            <a:endParaRPr lang="fr-FR" sz="1000" dirty="0">
              <a:solidFill>
                <a:schemeClr val="bg2"/>
              </a:solidFill>
            </a:endParaRPr>
          </a:p>
          <a:p>
            <a:r>
              <a:rPr lang="fr-FR" dirty="0" smtClean="0">
                <a:solidFill>
                  <a:srgbClr val="00B0F0"/>
                </a:solidFill>
              </a:rPr>
              <a:t>Plugin : </a:t>
            </a:r>
            <a:r>
              <a:rPr lang="fr-FR" dirty="0" err="1" smtClean="0">
                <a:solidFill>
                  <a:srgbClr val="00B0F0"/>
                </a:solidFill>
              </a:rPr>
              <a:t>get</a:t>
            </a:r>
            <a:r>
              <a:rPr lang="fr-FR" dirty="0" smtClean="0">
                <a:solidFill>
                  <a:srgbClr val="00B0F0"/>
                </a:solidFill>
              </a:rPr>
              <a:t> keywords</a:t>
            </a:r>
          </a:p>
          <a:p>
            <a:endParaRPr lang="fr-FR" sz="1000" dirty="0">
              <a:solidFill>
                <a:schemeClr val="bg2"/>
              </a:solidFill>
            </a:endParaRPr>
          </a:p>
          <a:p>
            <a:r>
              <a:rPr lang="fr-FR" sz="1200" i="1" dirty="0" err="1" smtClean="0">
                <a:solidFill>
                  <a:schemeClr val="bg2"/>
                </a:solidFill>
              </a:rPr>
              <a:t>We</a:t>
            </a:r>
            <a:r>
              <a:rPr lang="fr-FR" sz="1200" i="1" dirty="0" smtClean="0">
                <a:solidFill>
                  <a:schemeClr val="bg2"/>
                </a:solidFill>
              </a:rPr>
              <a:t> </a:t>
            </a:r>
            <a:r>
              <a:rPr lang="fr-FR" sz="1200" i="1" dirty="0" err="1" smtClean="0">
                <a:solidFill>
                  <a:schemeClr val="bg2"/>
                </a:solidFill>
              </a:rPr>
              <a:t>want</a:t>
            </a:r>
            <a:r>
              <a:rPr lang="fr-FR" sz="1200" i="1" dirty="0" smtClean="0">
                <a:solidFill>
                  <a:schemeClr val="bg2"/>
                </a:solidFill>
              </a:rPr>
              <a:t> to </a:t>
            </a:r>
            <a:r>
              <a:rPr lang="fr-FR" sz="1200" i="1" dirty="0" err="1" smtClean="0">
                <a:solidFill>
                  <a:schemeClr val="bg2"/>
                </a:solidFill>
              </a:rPr>
              <a:t>follow</a:t>
            </a:r>
            <a:r>
              <a:rPr lang="fr-FR" sz="1200" i="1" dirty="0" smtClean="0">
                <a:solidFill>
                  <a:schemeClr val="bg2"/>
                </a:solidFill>
              </a:rPr>
              <a:t> ‘#</a:t>
            </a:r>
            <a:r>
              <a:rPr lang="fr-FR" sz="1200" i="1" dirty="0" err="1" smtClean="0">
                <a:solidFill>
                  <a:schemeClr val="bg2"/>
                </a:solidFill>
              </a:rPr>
              <a:t>adidas</a:t>
            </a:r>
            <a:r>
              <a:rPr lang="fr-FR" sz="1200" i="1" dirty="0" smtClean="0">
                <a:solidFill>
                  <a:schemeClr val="bg2"/>
                </a:solidFill>
              </a:rPr>
              <a:t>’</a:t>
            </a:r>
          </a:p>
          <a:p>
            <a:endParaRPr lang="fr-FR" sz="1000" dirty="0" smtClean="0">
              <a:solidFill>
                <a:schemeClr val="bg2"/>
              </a:solidFill>
            </a:endParaRPr>
          </a:p>
          <a:p>
            <a:r>
              <a:rPr lang="fr-FR" sz="1000" dirty="0" smtClean="0">
                <a:solidFill>
                  <a:schemeClr val="bg2"/>
                </a:solidFill>
              </a:rPr>
              <a:t>For </a:t>
            </a:r>
            <a:r>
              <a:rPr lang="fr-FR" sz="1000" dirty="0" err="1" smtClean="0">
                <a:solidFill>
                  <a:schemeClr val="bg2"/>
                </a:solidFill>
              </a:rPr>
              <a:t>each</a:t>
            </a:r>
            <a:r>
              <a:rPr lang="fr-FR" sz="1000" dirty="0" smtClean="0">
                <a:solidFill>
                  <a:schemeClr val="bg2"/>
                </a:solidFill>
              </a:rPr>
              <a:t> </a:t>
            </a:r>
            <a:r>
              <a:rPr lang="fr-FR" sz="1000" dirty="0" err="1" smtClean="0">
                <a:solidFill>
                  <a:schemeClr val="bg2"/>
                </a:solidFill>
              </a:rPr>
              <a:t>context</a:t>
            </a:r>
            <a:r>
              <a:rPr lang="fr-FR" sz="1000" dirty="0" smtClean="0">
                <a:solidFill>
                  <a:schemeClr val="bg2"/>
                </a:solidFill>
              </a:rPr>
              <a:t> </a:t>
            </a:r>
            <a:r>
              <a:rPr lang="fr-FR" sz="1000" dirty="0" err="1" smtClean="0">
                <a:solidFill>
                  <a:schemeClr val="bg2"/>
                </a:solidFill>
              </a:rPr>
              <a:t>validated</a:t>
            </a:r>
            <a:r>
              <a:rPr lang="fr-FR" sz="1000" dirty="0" smtClean="0">
                <a:solidFill>
                  <a:schemeClr val="bg2"/>
                </a:solidFill>
              </a:rPr>
              <a:t>, </a:t>
            </a:r>
            <a:r>
              <a:rPr lang="fr-FR" sz="1000" dirty="0" err="1" smtClean="0">
                <a:solidFill>
                  <a:schemeClr val="bg2"/>
                </a:solidFill>
              </a:rPr>
              <a:t>we</a:t>
            </a:r>
            <a:r>
              <a:rPr lang="fr-FR" sz="1000" dirty="0" smtClean="0">
                <a:solidFill>
                  <a:schemeClr val="bg2"/>
                </a:solidFill>
              </a:rPr>
              <a:t> </a:t>
            </a:r>
            <a:r>
              <a:rPr lang="fr-FR" sz="1000" dirty="0" err="1" smtClean="0">
                <a:solidFill>
                  <a:schemeClr val="bg2"/>
                </a:solidFill>
              </a:rPr>
              <a:t>get</a:t>
            </a:r>
            <a:r>
              <a:rPr lang="fr-FR" sz="1000" dirty="0" smtClean="0">
                <a:solidFill>
                  <a:schemeClr val="bg2"/>
                </a:solidFill>
              </a:rPr>
              <a:t> all of </a:t>
            </a:r>
            <a:r>
              <a:rPr lang="fr-FR" sz="1000" dirty="0" err="1" smtClean="0">
                <a:solidFill>
                  <a:schemeClr val="bg2"/>
                </a:solidFill>
              </a:rPr>
              <a:t>tweet’s</a:t>
            </a:r>
            <a:r>
              <a:rPr lang="fr-FR" sz="1000" dirty="0" smtClean="0">
                <a:solidFill>
                  <a:schemeClr val="bg2"/>
                </a:solidFill>
              </a:rPr>
              <a:t> </a:t>
            </a:r>
            <a:r>
              <a:rPr lang="fr-FR" sz="1000" dirty="0" err="1" smtClean="0">
                <a:solidFill>
                  <a:schemeClr val="bg2"/>
                </a:solidFill>
              </a:rPr>
              <a:t>text</a:t>
            </a:r>
            <a:endParaRPr lang="fr-FR" sz="1000" dirty="0" smtClean="0">
              <a:solidFill>
                <a:schemeClr val="bg2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00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350031"/>
            <a:ext cx="9957704" cy="137129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4068" y="205247"/>
            <a:ext cx="1994830" cy="666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fr-FR" altLang="zh-CN" sz="4000" dirty="0" smtClean="0">
                <a:solidFill>
                  <a:schemeClr val="bg2"/>
                </a:solidFill>
              </a:rPr>
              <a:t>Twitter</a:t>
            </a:r>
            <a:endParaRPr kumimoji="1" lang="zh-CN" altLang="en-US" sz="4000" dirty="0" smtClean="0">
              <a:solidFill>
                <a:schemeClr val="bg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4799" y="1033342"/>
            <a:ext cx="10545097" cy="4463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fr-FR" altLang="zh-CN" sz="2000" dirty="0" smtClean="0">
                <a:solidFill>
                  <a:schemeClr val="bg2"/>
                </a:solidFill>
              </a:rPr>
              <a:t>1) Plugin </a:t>
            </a:r>
            <a:r>
              <a:rPr kumimoji="1" lang="fr-FR" altLang="zh-CN" sz="2000" dirty="0" err="1" smtClean="0">
                <a:solidFill>
                  <a:schemeClr val="bg2"/>
                </a:solidFill>
              </a:rPr>
              <a:t>development</a:t>
            </a:r>
            <a:endParaRPr kumimoji="1" lang="fr-FR" altLang="zh-CN" sz="2000" dirty="0" smtClean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endParaRPr kumimoji="1" lang="fr-FR" altLang="zh-CN" sz="2000" dirty="0">
              <a:solidFill>
                <a:schemeClr val="bg2"/>
              </a:solidFill>
            </a:endParaRPr>
          </a:p>
        </p:txBody>
      </p:sp>
      <p:grpSp>
        <p:nvGrpSpPr>
          <p:cNvPr id="13" name="Groupe 12"/>
          <p:cNvGrpSpPr/>
          <p:nvPr/>
        </p:nvGrpSpPr>
        <p:grpSpPr>
          <a:xfrm>
            <a:off x="342761" y="2718982"/>
            <a:ext cx="4101035" cy="3640293"/>
            <a:chOff x="473317" y="772681"/>
            <a:chExt cx="5211866" cy="442785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317" y="772681"/>
              <a:ext cx="5211866" cy="4427859"/>
            </a:xfrm>
            <a:prstGeom prst="rect">
              <a:avLst/>
            </a:prstGeom>
          </p:spPr>
        </p:pic>
        <p:sp>
          <p:nvSpPr>
            <p:cNvPr id="2" name="Ellipse 1"/>
            <p:cNvSpPr/>
            <p:nvPr/>
          </p:nvSpPr>
          <p:spPr>
            <a:xfrm>
              <a:off x="1033670" y="1007165"/>
              <a:ext cx="569843" cy="251792"/>
            </a:xfrm>
            <a:prstGeom prst="ellipse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e 6"/>
          <p:cNvGrpSpPr/>
          <p:nvPr/>
        </p:nvGrpSpPr>
        <p:grpSpPr>
          <a:xfrm>
            <a:off x="4636559" y="3337901"/>
            <a:ext cx="7187383" cy="2402456"/>
            <a:chOff x="4225741" y="2345635"/>
            <a:chExt cx="7187383" cy="2402456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96"/>
            <a:stretch/>
          </p:blipFill>
          <p:spPr>
            <a:xfrm>
              <a:off x="4411272" y="2345635"/>
              <a:ext cx="7001852" cy="2402456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5741" y="2345635"/>
              <a:ext cx="2372056" cy="2402456"/>
            </a:xfrm>
            <a:prstGeom prst="rect">
              <a:avLst/>
            </a:prstGeom>
          </p:spPr>
        </p:pic>
      </p:grpSp>
      <p:cxnSp>
        <p:nvCxnSpPr>
          <p:cNvPr id="11" name="Connecteur droit avec flèche 10"/>
          <p:cNvCxnSpPr/>
          <p:nvPr/>
        </p:nvCxnSpPr>
        <p:spPr>
          <a:xfrm>
            <a:off x="7488821" y="2118226"/>
            <a:ext cx="316709" cy="1000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4443796" y="2118226"/>
            <a:ext cx="3720865" cy="10005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幻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Ellipse 9"/>
          <p:cNvSpPr/>
          <p:nvPr/>
        </p:nvSpPr>
        <p:spPr>
          <a:xfrm>
            <a:off x="6628250" y="1367913"/>
            <a:ext cx="746760" cy="84287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8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/>
          <a:stretch/>
        </p:blipFill>
        <p:spPr>
          <a:xfrm>
            <a:off x="1273501" y="935368"/>
            <a:ext cx="9738402" cy="566136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2247" y="154921"/>
            <a:ext cx="6539713" cy="666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fr-FR" altLang="zh-CN" sz="4000" dirty="0" smtClean="0">
                <a:solidFill>
                  <a:schemeClr val="bg2"/>
                </a:solidFill>
              </a:rPr>
              <a:t>Twitter</a:t>
            </a:r>
            <a:endParaRPr kumimoji="1" lang="zh-CN" altLang="en-US" sz="2800" i="1" dirty="0" smtClean="0">
              <a:solidFill>
                <a:schemeClr val="bg2"/>
              </a:solidFill>
            </a:endParaRPr>
          </a:p>
        </p:txBody>
      </p:sp>
      <p:sp>
        <p:nvSpPr>
          <p:cNvPr id="4" name="文本框 8"/>
          <p:cNvSpPr txBox="1"/>
          <p:nvPr/>
        </p:nvSpPr>
        <p:spPr>
          <a:xfrm>
            <a:off x="554799" y="1033342"/>
            <a:ext cx="10545097" cy="4463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fr-FR" altLang="zh-CN" sz="2000" dirty="0">
                <a:solidFill>
                  <a:schemeClr val="bg2"/>
                </a:solidFill>
              </a:rPr>
              <a:t>2</a:t>
            </a:r>
            <a:r>
              <a:rPr kumimoji="1" lang="fr-FR" altLang="zh-CN" sz="2000" dirty="0" smtClean="0">
                <a:solidFill>
                  <a:schemeClr val="bg2"/>
                </a:solidFill>
              </a:rPr>
              <a:t>) Data </a:t>
            </a:r>
            <a:r>
              <a:rPr kumimoji="1" lang="fr-FR" altLang="zh-CN" sz="2000" dirty="0" err="1" smtClean="0">
                <a:solidFill>
                  <a:schemeClr val="bg2"/>
                </a:solidFill>
              </a:rPr>
              <a:t>processing</a:t>
            </a:r>
            <a:endParaRPr kumimoji="1" lang="fr-FR" altLang="zh-CN" sz="2000" dirty="0" smtClean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endParaRPr kumimoji="1" lang="fr-FR" altLang="zh-CN" sz="2000" dirty="0">
              <a:solidFill>
                <a:schemeClr val="bg2"/>
              </a:solidFill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5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674068" y="140642"/>
            <a:ext cx="2989508" cy="6661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fr-FR" altLang="zh-CN" sz="4000" dirty="0" smtClean="0">
                <a:solidFill>
                  <a:schemeClr val="bg2"/>
                </a:solidFill>
              </a:rPr>
              <a:t>Perspectives</a:t>
            </a:r>
            <a:endParaRPr kumimoji="1" lang="zh-CN" altLang="en-US" sz="4000" dirty="0" smtClean="0">
              <a:solidFill>
                <a:schemeClr val="bg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2247" y="980661"/>
            <a:ext cx="10662060" cy="4527004"/>
          </a:xfrm>
        </p:spPr>
        <p:txBody>
          <a:bodyPr>
            <a:normAutofit/>
          </a:bodyPr>
          <a:lstStyle/>
          <a:p>
            <a:r>
              <a:rPr lang="fr-FR" altLang="zh-CN" sz="2400" dirty="0" smtClean="0"/>
              <a:t>Social </a:t>
            </a:r>
            <a:r>
              <a:rPr lang="fr-FR" altLang="zh-CN" sz="2400" dirty="0" err="1" smtClean="0"/>
              <a:t>netorks</a:t>
            </a:r>
            <a:r>
              <a:rPr lang="fr-FR" altLang="zh-CN" sz="2400" dirty="0" smtClean="0"/>
              <a:t> :</a:t>
            </a:r>
          </a:p>
          <a:p>
            <a:pPr lvl="1"/>
            <a:r>
              <a:rPr lang="fr-FR" altLang="zh-CN" sz="2200" dirty="0" err="1" smtClean="0"/>
              <a:t>can</a:t>
            </a:r>
            <a:r>
              <a:rPr lang="fr-FR" altLang="zh-CN" sz="2200" dirty="0" smtClean="0"/>
              <a:t> </a:t>
            </a:r>
            <a:r>
              <a:rPr lang="fr-FR" altLang="zh-CN" sz="2200" dirty="0" err="1" smtClean="0"/>
              <a:t>be</a:t>
            </a:r>
            <a:r>
              <a:rPr lang="fr-FR" altLang="zh-CN" sz="2200" dirty="0" smtClean="0"/>
              <a:t> a </a:t>
            </a:r>
            <a:r>
              <a:rPr lang="fr-FR" altLang="zh-CN" sz="2200" b="1" dirty="0" smtClean="0"/>
              <a:t>good marketing </a:t>
            </a:r>
            <a:r>
              <a:rPr lang="fr-FR" altLang="zh-CN" sz="2200" b="1" dirty="0" err="1" smtClean="0"/>
              <a:t>indicator</a:t>
            </a:r>
            <a:r>
              <a:rPr lang="fr-FR" altLang="zh-CN" sz="2200" b="1" dirty="0" smtClean="0"/>
              <a:t> </a:t>
            </a:r>
            <a:endParaRPr lang="fr-FR" altLang="zh-CN" sz="2200" b="1" dirty="0" smtClean="0"/>
          </a:p>
          <a:p>
            <a:pPr lvl="1"/>
            <a:r>
              <a:rPr lang="fr-FR" altLang="zh-CN" sz="2200" dirty="0" smtClean="0"/>
              <a:t>Can </a:t>
            </a:r>
            <a:r>
              <a:rPr lang="fr-FR" altLang="zh-CN" sz="2200" dirty="0" err="1" smtClean="0"/>
              <a:t>provide</a:t>
            </a:r>
            <a:r>
              <a:rPr lang="fr-FR" altLang="zh-CN" sz="2200" dirty="0" smtClean="0"/>
              <a:t> </a:t>
            </a:r>
            <a:r>
              <a:rPr lang="fr-FR" altLang="zh-CN" sz="2200" b="1" dirty="0" err="1" smtClean="0"/>
              <a:t>strategic</a:t>
            </a:r>
            <a:r>
              <a:rPr lang="fr-FR" altLang="zh-CN" sz="2200" b="1" dirty="0" smtClean="0"/>
              <a:t> insight</a:t>
            </a:r>
          </a:p>
          <a:p>
            <a:pPr lvl="1"/>
            <a:r>
              <a:rPr lang="fr-FR" altLang="zh-CN" sz="2200" dirty="0" smtClean="0"/>
              <a:t>Can </a:t>
            </a:r>
            <a:r>
              <a:rPr lang="fr-FR" altLang="zh-CN" sz="2200" dirty="0" err="1" smtClean="0"/>
              <a:t>detect</a:t>
            </a:r>
            <a:r>
              <a:rPr lang="fr-FR" altLang="zh-CN" sz="2200" dirty="0" smtClean="0"/>
              <a:t> social </a:t>
            </a:r>
            <a:r>
              <a:rPr lang="fr-FR" altLang="zh-CN" sz="2200" dirty="0" err="1" smtClean="0"/>
              <a:t>tendencies</a:t>
            </a:r>
            <a:r>
              <a:rPr lang="fr-FR" altLang="zh-CN" sz="2200" dirty="0" smtClean="0"/>
              <a:t> (</a:t>
            </a:r>
            <a:r>
              <a:rPr lang="fr-FR" altLang="zh-CN" sz="2200" dirty="0" err="1" smtClean="0"/>
              <a:t>especially</a:t>
            </a:r>
            <a:r>
              <a:rPr lang="fr-FR" altLang="zh-CN" sz="2200" dirty="0" smtClean="0"/>
              <a:t> Twitter)</a:t>
            </a:r>
            <a:r>
              <a:rPr lang="fr-FR" altLang="zh-CN" sz="2200" dirty="0"/>
              <a:t/>
            </a:r>
            <a:br>
              <a:rPr lang="fr-FR" altLang="zh-CN" sz="2200" dirty="0"/>
            </a:br>
            <a:endParaRPr kumimoji="1" lang="fr-FR" altLang="zh-CN" sz="2200" dirty="0" smtClean="0">
              <a:ea typeface="Times New Roman" charset="0"/>
              <a:cs typeface="Times New Roman" charset="0"/>
            </a:endParaRPr>
          </a:p>
          <a:p>
            <a:r>
              <a:rPr kumimoji="1" lang="en-US" altLang="zh-CN" sz="2400" dirty="0" smtClean="0">
                <a:ea typeface="Times New Roman" charset="0"/>
                <a:cs typeface="Times New Roman" charset="0"/>
              </a:rPr>
              <a:t>Brands-similarity matrix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</a:t>
            </a:r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can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</a:t>
            </a:r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be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</a:t>
            </a:r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used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to </a:t>
            </a:r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better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</a:t>
            </a:r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understand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</a:t>
            </a:r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intern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data in 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VP</a:t>
            </a:r>
          </a:p>
          <a:p>
            <a:endParaRPr kumimoji="1" lang="fr-FR" altLang="zh-CN" sz="2400" dirty="0" smtClean="0">
              <a:ea typeface="Times New Roman" charset="0"/>
              <a:cs typeface="Times New Roman" charset="0"/>
            </a:endParaRPr>
          </a:p>
          <a:p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Regional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</a:t>
            </a:r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analysis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</a:t>
            </a:r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allow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</a:t>
            </a:r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better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</a:t>
            </a:r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personalization</a:t>
            </a:r>
            <a:endParaRPr kumimoji="1" lang="fr-FR" altLang="zh-CN" sz="2400" dirty="0" smtClean="0">
              <a:ea typeface="Times New Roman" charset="0"/>
              <a:cs typeface="Times New Roman" charset="0"/>
            </a:endParaRPr>
          </a:p>
          <a:p>
            <a:endParaRPr kumimoji="1" lang="fr-FR" altLang="zh-CN" sz="2400" dirty="0">
              <a:ea typeface="Times New Roman" charset="0"/>
              <a:cs typeface="Times New Roman" charset="0"/>
            </a:endParaRPr>
          </a:p>
          <a:p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Main </a:t>
            </a:r>
            <a:r>
              <a:rPr kumimoji="1" lang="fr-FR" altLang="zh-CN" sz="2400" dirty="0" err="1" smtClean="0">
                <a:ea typeface="Times New Roman" charset="0"/>
                <a:cs typeface="Times New Roman" charset="0"/>
              </a:rPr>
              <a:t>problem</a:t>
            </a:r>
            <a:r>
              <a:rPr kumimoji="1" lang="fr-FR" altLang="zh-CN" sz="2400" dirty="0" smtClean="0">
                <a:ea typeface="Times New Roman" charset="0"/>
                <a:cs typeface="Times New Roman" charset="0"/>
              </a:rPr>
              <a:t> : </a:t>
            </a:r>
            <a:r>
              <a:rPr kumimoji="1" lang="fr-FR" altLang="zh-CN" sz="2400" b="1" dirty="0" smtClean="0">
                <a:ea typeface="Times New Roman" charset="0"/>
                <a:cs typeface="Times New Roman" charset="0"/>
              </a:rPr>
              <a:t>how to </a:t>
            </a:r>
            <a:r>
              <a:rPr kumimoji="1" lang="fr-FR" altLang="zh-CN" sz="2400" b="1" dirty="0" err="1" smtClean="0">
                <a:ea typeface="Times New Roman" charset="0"/>
                <a:cs typeface="Times New Roman" charset="0"/>
              </a:rPr>
              <a:t>evaluate</a:t>
            </a:r>
            <a:r>
              <a:rPr kumimoji="1" lang="fr-FR" altLang="zh-CN" sz="2400" b="1" dirty="0" smtClean="0">
                <a:ea typeface="Times New Roman" charset="0"/>
                <a:cs typeface="Times New Roman" charset="0"/>
              </a:rPr>
              <a:t> (</a:t>
            </a:r>
            <a:r>
              <a:rPr kumimoji="1" lang="fr-FR" altLang="zh-CN" sz="2400" b="1" dirty="0" err="1" smtClean="0">
                <a:ea typeface="Times New Roman" charset="0"/>
                <a:cs typeface="Times New Roman" charset="0"/>
              </a:rPr>
              <a:t>without</a:t>
            </a:r>
            <a:r>
              <a:rPr kumimoji="1" lang="fr-FR" altLang="zh-CN" sz="2400" b="1" dirty="0" smtClean="0">
                <a:ea typeface="Times New Roman" charset="0"/>
                <a:cs typeface="Times New Roman" charset="0"/>
              </a:rPr>
              <a:t> A/B </a:t>
            </a:r>
            <a:r>
              <a:rPr kumimoji="1" lang="fr-FR" altLang="zh-CN" sz="2400" b="1" dirty="0" err="1" smtClean="0">
                <a:ea typeface="Times New Roman" charset="0"/>
                <a:cs typeface="Times New Roman" charset="0"/>
              </a:rPr>
              <a:t>testing</a:t>
            </a:r>
            <a:r>
              <a:rPr kumimoji="1" lang="fr-FR" altLang="zh-CN" sz="2400" b="1" dirty="0" smtClean="0">
                <a:ea typeface="Times New Roman" charset="0"/>
                <a:cs typeface="Times New Roman" charset="0"/>
              </a:rPr>
              <a:t>) ?</a:t>
            </a:r>
          </a:p>
          <a:p>
            <a:endParaRPr kumimoji="1" lang="fr-FR" altLang="zh-CN" sz="24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28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User </a:t>
            </a:r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Prediction</a:t>
            </a:r>
            <a:r>
              <a:rPr lang="fr-FR" dirty="0" smtClean="0"/>
              <a:t> (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Recurent</a:t>
            </a:r>
            <a:r>
              <a:rPr lang="fr-FR" dirty="0" smtClean="0"/>
              <a:t> </a:t>
            </a:r>
            <a:r>
              <a:rPr lang="fr-FR" dirty="0" smtClean="0"/>
              <a:t>Neural </a:t>
            </a:r>
            <a:r>
              <a:rPr lang="fr-FR" dirty="0" smtClean="0"/>
              <a:t>Networks)</a:t>
            </a:r>
            <a:endParaRPr lang="fr-FR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Predict</a:t>
            </a:r>
            <a:r>
              <a:rPr lang="fr-FR" dirty="0" smtClean="0"/>
              <a:t> user </a:t>
            </a:r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smtClean="0"/>
              <a:t>navigation </a:t>
            </a:r>
            <a:r>
              <a:rPr lang="fr-FR" dirty="0" err="1" smtClean="0"/>
              <a:t>events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fr-FR" dirty="0" smtClean="0"/>
              <a:t>Farah </a:t>
            </a:r>
            <a:r>
              <a:rPr lang="fr-FR" dirty="0" err="1" smtClean="0"/>
              <a:t>Dhouib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616" y="3110093"/>
            <a:ext cx="4049813" cy="323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User </a:t>
            </a:r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Prediction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b="1" dirty="0" err="1" smtClean="0"/>
              <a:t>Ultimate</a:t>
            </a:r>
            <a:r>
              <a:rPr lang="fr-FR" b="1" dirty="0" smtClean="0"/>
              <a:t> goal :</a:t>
            </a:r>
          </a:p>
          <a:p>
            <a:pPr lvl="1"/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customers</a:t>
            </a:r>
            <a:r>
              <a:rPr lang="fr-FR" dirty="0" smtClean="0"/>
              <a:t> do </a:t>
            </a:r>
            <a:r>
              <a:rPr lang="fr-FR" dirty="0" err="1" smtClean="0"/>
              <a:t>next</a:t>
            </a:r>
            <a:r>
              <a:rPr lang="fr-FR" dirty="0" smtClean="0"/>
              <a:t> minute ??</a:t>
            </a:r>
          </a:p>
          <a:p>
            <a:pPr lvl="1"/>
            <a:endParaRPr lang="fr-FR" b="1" dirty="0"/>
          </a:p>
          <a:p>
            <a:r>
              <a:rPr lang="fr-FR" b="1" dirty="0" smtClean="0"/>
              <a:t>There </a:t>
            </a:r>
            <a:r>
              <a:rPr lang="fr-FR" b="1" dirty="0" err="1" smtClean="0"/>
              <a:t>is</a:t>
            </a:r>
            <a:r>
              <a:rPr lang="fr-FR" b="1" dirty="0" smtClean="0"/>
              <a:t> a </a:t>
            </a:r>
            <a:r>
              <a:rPr lang="fr-FR" b="1" dirty="0" err="1" smtClean="0"/>
              <a:t>way</a:t>
            </a:r>
            <a:r>
              <a:rPr lang="fr-FR" b="1" dirty="0" smtClean="0"/>
              <a:t> to </a:t>
            </a:r>
            <a:r>
              <a:rPr lang="fr-FR" b="1" dirty="0" err="1" smtClean="0"/>
              <a:t>predict</a:t>
            </a:r>
            <a:r>
              <a:rPr lang="fr-FR" b="1" dirty="0" smtClean="0"/>
              <a:t> </a:t>
            </a:r>
            <a:r>
              <a:rPr lang="fr-FR" b="1" dirty="0" err="1" smtClean="0"/>
              <a:t>it</a:t>
            </a:r>
            <a:r>
              <a:rPr lang="fr-FR" b="1" dirty="0" smtClean="0"/>
              <a:t>.. If </a:t>
            </a:r>
            <a:r>
              <a:rPr lang="fr-FR" b="1" dirty="0" err="1" smtClean="0"/>
              <a:t>we</a:t>
            </a:r>
            <a:r>
              <a:rPr lang="fr-FR" b="1" dirty="0" smtClean="0"/>
              <a:t> have the data !</a:t>
            </a:r>
          </a:p>
          <a:p>
            <a:endParaRPr lang="fr-FR" b="1" dirty="0"/>
          </a:p>
          <a:p>
            <a:r>
              <a:rPr lang="fr-FR" b="1" dirty="0" smtClean="0"/>
              <a:t>Data are </a:t>
            </a:r>
            <a:r>
              <a:rPr lang="fr-FR" b="1" dirty="0" err="1" smtClean="0"/>
              <a:t>available</a:t>
            </a:r>
            <a:r>
              <a:rPr lang="fr-FR" b="1" dirty="0" smtClean="0"/>
              <a:t> !</a:t>
            </a:r>
          </a:p>
          <a:p>
            <a:pPr lvl="1"/>
            <a:r>
              <a:rPr lang="fr-FR" dirty="0" err="1" smtClean="0"/>
              <a:t>Mixpanel</a:t>
            </a:r>
            <a:r>
              <a:rPr lang="fr-FR" dirty="0" smtClean="0"/>
              <a:t> </a:t>
            </a:r>
            <a:r>
              <a:rPr lang="fr-FR" dirty="0" err="1" smtClean="0"/>
              <a:t>libraries</a:t>
            </a:r>
            <a:r>
              <a:rPr lang="fr-FR" dirty="0" smtClean="0"/>
              <a:t> are </a:t>
            </a:r>
            <a:r>
              <a:rPr lang="fr-FR" dirty="0" err="1" smtClean="0"/>
              <a:t>collecting</a:t>
            </a:r>
            <a:r>
              <a:rPr lang="fr-FR" dirty="0" smtClean="0"/>
              <a:t> </a:t>
            </a:r>
            <a:r>
              <a:rPr lang="fr-FR" dirty="0" err="1" smtClean="0"/>
              <a:t>members</a:t>
            </a:r>
            <a:r>
              <a:rPr lang="fr-FR" dirty="0" smtClean="0"/>
              <a:t> navigation </a:t>
            </a:r>
            <a:r>
              <a:rPr lang="fr-FR" dirty="0" err="1" smtClean="0"/>
              <a:t>event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all </a:t>
            </a:r>
            <a:r>
              <a:rPr lang="fr-FR" dirty="0" err="1" smtClean="0"/>
              <a:t>devices</a:t>
            </a:r>
            <a:endParaRPr lang="fr-FR" dirty="0" smtClean="0"/>
          </a:p>
          <a:p>
            <a:pPr lvl="1"/>
            <a:r>
              <a:rPr lang="fr-FR" dirty="0" err="1" smtClean="0"/>
              <a:t>Mixpanel</a:t>
            </a:r>
            <a:r>
              <a:rPr lang="fr-FR" dirty="0" smtClean="0"/>
              <a:t> API </a:t>
            </a:r>
            <a:r>
              <a:rPr lang="fr-FR" dirty="0" err="1" smtClean="0"/>
              <a:t>allows</a:t>
            </a:r>
            <a:r>
              <a:rPr lang="fr-FR" dirty="0"/>
              <a:t> </a:t>
            </a:r>
            <a:r>
              <a:rPr lang="fr-FR" dirty="0" smtClean="0"/>
              <a:t>to </a:t>
            </a:r>
            <a:r>
              <a:rPr lang="fr-FR" dirty="0" err="1" smtClean="0"/>
              <a:t>gather</a:t>
            </a:r>
            <a:r>
              <a:rPr lang="fr-FR" dirty="0" smtClean="0"/>
              <a:t> and use </a:t>
            </a:r>
            <a:r>
              <a:rPr lang="fr-FR" dirty="0" err="1" smtClean="0"/>
              <a:t>these</a:t>
            </a:r>
            <a:r>
              <a:rPr lang="fr-FR" dirty="0" smtClean="0"/>
              <a:t> data</a:t>
            </a:r>
          </a:p>
          <a:p>
            <a:pPr lvl="1"/>
            <a:endParaRPr lang="fr-FR" dirty="0"/>
          </a:p>
          <a:p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?</a:t>
            </a:r>
          </a:p>
          <a:p>
            <a:pPr lvl="1"/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predict</a:t>
            </a:r>
            <a:r>
              <a:rPr lang="fr-FR" dirty="0" smtClean="0"/>
              <a:t> a state, </a:t>
            </a:r>
            <a:r>
              <a:rPr lang="fr-FR" dirty="0" err="1" smtClean="0"/>
              <a:t>given</a:t>
            </a:r>
            <a:r>
              <a:rPr lang="fr-FR" dirty="0" smtClean="0"/>
              <a:t> a </a:t>
            </a:r>
            <a:r>
              <a:rPr lang="fr-FR" dirty="0" err="1" smtClean="0"/>
              <a:t>sequence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 </a:t>
            </a:r>
          </a:p>
          <a:p>
            <a:pPr lvl="1"/>
            <a:r>
              <a:rPr lang="fr-FR" b="1" dirty="0" err="1" smtClean="0"/>
              <a:t>Recurrent</a:t>
            </a:r>
            <a:r>
              <a:rPr lang="fr-FR" b="1" dirty="0" smtClean="0"/>
              <a:t> Neural Networks !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6081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3"/>
          </p:nvPr>
        </p:nvSpPr>
        <p:spPr>
          <a:xfrm>
            <a:off x="3628734" y="3281679"/>
            <a:ext cx="10369152" cy="506940"/>
          </a:xfrm>
        </p:spPr>
        <p:txBody>
          <a:bodyPr/>
          <a:lstStyle/>
          <a:p>
            <a:r>
              <a:rPr lang="fr-FR" dirty="0" smtClean="0"/>
              <a:t>PERSONALIZATION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473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You </a:t>
            </a:r>
            <a:r>
              <a:rPr lang="fr-FR" dirty="0" err="1" smtClean="0"/>
              <a:t>said</a:t>
            </a:r>
            <a:r>
              <a:rPr lang="fr-FR" dirty="0" smtClean="0"/>
              <a:t> neural networks ?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 err="1" smtClean="0"/>
              <a:t>Reccurent</a:t>
            </a:r>
            <a:r>
              <a:rPr lang="fr-FR" dirty="0" smtClean="0"/>
              <a:t> neural networks are a </a:t>
            </a:r>
            <a:r>
              <a:rPr lang="fr-FR" dirty="0" err="1" smtClean="0"/>
              <a:t>kind</a:t>
            </a:r>
            <a:r>
              <a:rPr lang="fr-FR" dirty="0" smtClean="0"/>
              <a:t> of neural networks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memorize</a:t>
            </a:r>
            <a:r>
              <a:rPr lang="fr-FR" dirty="0" smtClean="0"/>
              <a:t> a state over the </a:t>
            </a:r>
            <a:r>
              <a:rPr lang="fr-FR" dirty="0" err="1" smtClean="0"/>
              <a:t>steps</a:t>
            </a:r>
            <a:r>
              <a:rPr lang="fr-FR" dirty="0"/>
              <a:t> </a:t>
            </a:r>
            <a:endParaRPr lang="fr-FR" dirty="0" smtClean="0"/>
          </a:p>
          <a:p>
            <a:r>
              <a:rPr lang="fr-FR" dirty="0" err="1" smtClean="0"/>
              <a:t>They</a:t>
            </a:r>
            <a:r>
              <a:rPr lang="fr-FR" dirty="0" smtClean="0"/>
              <a:t> suit </a:t>
            </a:r>
            <a:r>
              <a:rPr lang="fr-FR" dirty="0" err="1" smtClean="0"/>
              <a:t>well</a:t>
            </a:r>
            <a:r>
              <a:rPr lang="fr-FR" dirty="0" smtClean="0"/>
              <a:t> for data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implies</a:t>
            </a:r>
            <a:r>
              <a:rPr lang="fr-FR" dirty="0" smtClean="0"/>
              <a:t> </a:t>
            </a:r>
            <a:r>
              <a:rPr lang="fr-FR" dirty="0" err="1" smtClean="0"/>
              <a:t>sequence</a:t>
            </a:r>
            <a:r>
              <a:rPr lang="fr-FR" dirty="0"/>
              <a:t> </a:t>
            </a:r>
            <a:r>
              <a:rPr lang="fr-FR" dirty="0" smtClean="0"/>
              <a:t>or </a:t>
            </a:r>
            <a:r>
              <a:rPr lang="fr-FR" dirty="0" err="1" smtClean="0"/>
              <a:t>list</a:t>
            </a:r>
            <a:r>
              <a:rPr lang="fr-FR" dirty="0" smtClean="0"/>
              <a:t> (for instance sentences)</a:t>
            </a:r>
          </a:p>
          <a:p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applied</a:t>
            </a:r>
            <a:r>
              <a:rPr lang="fr-FR" dirty="0" smtClean="0"/>
              <a:t> in </a:t>
            </a:r>
            <a:r>
              <a:rPr lang="fr-FR" dirty="0" err="1" smtClean="0"/>
              <a:t>various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application </a:t>
            </a:r>
            <a:r>
              <a:rPr lang="fr-FR" dirty="0" err="1" smtClean="0"/>
              <a:t>like</a:t>
            </a:r>
            <a:r>
              <a:rPr lang="fr-FR" dirty="0" smtClean="0"/>
              <a:t> speech recognition, langage </a:t>
            </a:r>
            <a:r>
              <a:rPr lang="fr-FR" dirty="0" err="1" smtClean="0"/>
              <a:t>modeling</a:t>
            </a:r>
            <a:r>
              <a:rPr lang="fr-FR" dirty="0" smtClean="0"/>
              <a:t>, translation…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49" y="3175553"/>
            <a:ext cx="5776403" cy="151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Long Short Memory Neural Networks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 smtClean="0"/>
              <a:t>Long Short Memory Neural Networks (LSTM) are a </a:t>
            </a:r>
            <a:r>
              <a:rPr lang="fr-FR" dirty="0" err="1" smtClean="0"/>
              <a:t>kind</a:t>
            </a:r>
            <a:r>
              <a:rPr lang="fr-FR" dirty="0" smtClean="0"/>
              <a:t> of </a:t>
            </a:r>
            <a:r>
              <a:rPr lang="fr-FR" dirty="0" err="1" smtClean="0"/>
              <a:t>Reccurent</a:t>
            </a:r>
            <a:r>
              <a:rPr lang="fr-FR" dirty="0" smtClean="0"/>
              <a:t> Neural Networks (RNN) </a:t>
            </a:r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perform</a:t>
            </a:r>
            <a:r>
              <a:rPr lang="fr-FR" dirty="0" smtClean="0"/>
              <a:t> </a:t>
            </a:r>
            <a:r>
              <a:rPr lang="fr-FR" dirty="0" err="1" smtClean="0"/>
              <a:t>better</a:t>
            </a:r>
            <a:r>
              <a:rPr lang="fr-FR" dirty="0" smtClean="0"/>
              <a:t> in </a:t>
            </a:r>
            <a:r>
              <a:rPr lang="fr-FR" dirty="0" err="1" smtClean="0"/>
              <a:t>memorizing</a:t>
            </a:r>
            <a:r>
              <a:rPr lang="fr-FR" dirty="0" smtClean="0"/>
              <a:t> information in long </a:t>
            </a:r>
            <a:r>
              <a:rPr lang="fr-FR" dirty="0" err="1" smtClean="0"/>
              <a:t>sequence</a:t>
            </a:r>
            <a:endParaRPr lang="fr-FR" dirty="0" smtClean="0"/>
          </a:p>
          <a:p>
            <a:r>
              <a:rPr lang="fr-FR" dirty="0" err="1" smtClean="0"/>
              <a:t>Indeed</a:t>
            </a:r>
            <a:r>
              <a:rPr lang="fr-FR" dirty="0" smtClean="0"/>
              <a:t>, RNN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limited</a:t>
            </a:r>
            <a:r>
              <a:rPr lang="fr-FR" dirty="0" smtClean="0"/>
              <a:t> in short memory and tends to </a:t>
            </a:r>
            <a:r>
              <a:rPr lang="fr-FR" dirty="0" err="1" smtClean="0"/>
              <a:t>forget</a:t>
            </a:r>
            <a:r>
              <a:rPr lang="fr-FR" dirty="0" smtClean="0"/>
              <a:t> </a:t>
            </a:r>
            <a:r>
              <a:rPr lang="fr-FR" dirty="0" err="1" smtClean="0"/>
              <a:t>after</a:t>
            </a:r>
            <a:r>
              <a:rPr lang="fr-FR" dirty="0" smtClean="0"/>
              <a:t> a few </a:t>
            </a:r>
            <a:r>
              <a:rPr lang="fr-FR" dirty="0" err="1" smtClean="0"/>
              <a:t>steps</a:t>
            </a:r>
            <a:r>
              <a:rPr lang="fr-FR" dirty="0" smtClean="0"/>
              <a:t>…</a:t>
            </a:r>
          </a:p>
          <a:p>
            <a:r>
              <a:rPr lang="fr-FR" dirty="0" smtClean="0"/>
              <a:t>LSTM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save</a:t>
            </a:r>
            <a:r>
              <a:rPr lang="fr-FR" dirty="0" smtClean="0"/>
              <a:t> information in longer </a:t>
            </a:r>
            <a:r>
              <a:rPr lang="fr-FR" dirty="0" err="1" smtClean="0"/>
              <a:t>sequences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31" y="3185379"/>
            <a:ext cx="6681575" cy="251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history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27" y="1558630"/>
            <a:ext cx="7807595" cy="4747790"/>
          </a:xfrm>
        </p:spPr>
      </p:pic>
      <p:sp>
        <p:nvSpPr>
          <p:cNvPr id="6" name="ZoneTexte 5"/>
          <p:cNvSpPr txBox="1"/>
          <p:nvPr/>
        </p:nvSpPr>
        <p:spPr>
          <a:xfrm>
            <a:off x="818879" y="1128100"/>
            <a:ext cx="10125034" cy="775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2400" dirty="0" err="1" smtClean="0">
                <a:solidFill>
                  <a:schemeClr val="bg2"/>
                </a:solidFill>
              </a:rPr>
              <a:t>Example</a:t>
            </a:r>
            <a:r>
              <a:rPr lang="fr-FR" sz="2400" dirty="0" smtClean="0">
                <a:solidFill>
                  <a:schemeClr val="bg2"/>
                </a:solidFill>
              </a:rPr>
              <a:t> of a navigation </a:t>
            </a:r>
            <a:r>
              <a:rPr lang="fr-FR" sz="2400" dirty="0" err="1" smtClean="0">
                <a:solidFill>
                  <a:schemeClr val="bg2"/>
                </a:solidFill>
              </a:rPr>
              <a:t>sequence</a:t>
            </a:r>
            <a:r>
              <a:rPr lang="fr-FR" sz="2400" dirty="0" smtClean="0">
                <a:solidFill>
                  <a:schemeClr val="bg2"/>
                </a:solidFill>
              </a:rPr>
              <a:t> for one </a:t>
            </a:r>
            <a:r>
              <a:rPr lang="fr-FR" sz="2400" dirty="0" err="1" smtClean="0">
                <a:solidFill>
                  <a:schemeClr val="bg2"/>
                </a:solidFill>
              </a:rPr>
              <a:t>member</a:t>
            </a:r>
            <a:r>
              <a:rPr lang="fr-FR" sz="2400" dirty="0" smtClean="0">
                <a:solidFill>
                  <a:schemeClr val="bg2"/>
                </a:solidFill>
              </a:rPr>
              <a:t> and one session</a:t>
            </a:r>
          </a:p>
        </p:txBody>
      </p:sp>
    </p:spTree>
    <p:extLst>
      <p:ext uri="{BB962C8B-B14F-4D97-AF65-F5344CB8AC3E}">
        <p14:creationId xmlns:p14="http://schemas.microsoft.com/office/powerpoint/2010/main" val="22738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works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326" y="981747"/>
            <a:ext cx="7876761" cy="5605548"/>
          </a:xfrm>
        </p:spPr>
      </p:pic>
    </p:spTree>
    <p:extLst>
      <p:ext uri="{BB962C8B-B14F-4D97-AF65-F5344CB8AC3E}">
        <p14:creationId xmlns:p14="http://schemas.microsoft.com/office/powerpoint/2010/main" val="299005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 smtClean="0"/>
              <a:t>First </a:t>
            </a:r>
            <a:r>
              <a:rPr lang="fr-FR" dirty="0" err="1" smtClean="0"/>
              <a:t>iteration</a:t>
            </a:r>
            <a:r>
              <a:rPr lang="fr-FR" dirty="0" smtClean="0"/>
              <a:t> :</a:t>
            </a:r>
          </a:p>
          <a:p>
            <a:pPr lvl="1"/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sequences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 for </a:t>
            </a:r>
            <a:r>
              <a:rPr lang="fr-FR" b="1" dirty="0" smtClean="0"/>
              <a:t>active </a:t>
            </a:r>
            <a:r>
              <a:rPr lang="fr-FR" b="1" dirty="0" err="1" smtClean="0"/>
              <a:t>members</a:t>
            </a:r>
            <a:endParaRPr lang="fr-FR" b="1" dirty="0" smtClean="0"/>
          </a:p>
          <a:p>
            <a:pPr lvl="1"/>
            <a:r>
              <a:rPr lang="fr-FR" dirty="0" err="1" smtClean="0"/>
              <a:t>We</a:t>
            </a:r>
            <a:r>
              <a:rPr lang="fr-FR" dirty="0" smtClean="0"/>
              <a:t> put the </a:t>
            </a:r>
            <a:r>
              <a:rPr lang="fr-FR" dirty="0" err="1" smtClean="0"/>
              <a:t>sequences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a 256-cells LSTM…</a:t>
            </a:r>
          </a:p>
          <a:p>
            <a:pPr lvl="1"/>
            <a:r>
              <a:rPr lang="fr-FR" dirty="0" smtClean="0"/>
              <a:t>To </a:t>
            </a:r>
            <a:r>
              <a:rPr lang="fr-FR" dirty="0" err="1" smtClean="0"/>
              <a:t>predict</a:t>
            </a:r>
            <a:r>
              <a:rPr lang="fr-FR" dirty="0" smtClean="0"/>
              <a:t> the </a:t>
            </a:r>
            <a:r>
              <a:rPr lang="fr-FR" dirty="0" err="1" smtClean="0"/>
              <a:t>probability</a:t>
            </a:r>
            <a:r>
              <a:rPr lang="fr-FR" dirty="0" smtClean="0"/>
              <a:t> of </a:t>
            </a:r>
            <a:r>
              <a:rPr lang="fr-FR" b="1" dirty="0" smtClean="0"/>
              <a:t>‘</a:t>
            </a:r>
            <a:r>
              <a:rPr lang="fr-FR" b="1" dirty="0" err="1" smtClean="0"/>
              <a:t>member</a:t>
            </a:r>
            <a:r>
              <a:rPr lang="fr-FR" b="1" dirty="0" smtClean="0"/>
              <a:t> </a:t>
            </a:r>
            <a:r>
              <a:rPr lang="fr-FR" b="1" dirty="0" err="1" smtClean="0"/>
              <a:t>buy</a:t>
            </a:r>
            <a:r>
              <a:rPr lang="fr-FR" b="1" dirty="0" smtClean="0"/>
              <a:t> </a:t>
            </a:r>
            <a:r>
              <a:rPr lang="fr-FR" b="1" dirty="0" err="1" smtClean="0"/>
              <a:t>next</a:t>
            </a:r>
            <a:r>
              <a:rPr lang="fr-FR" b="1" dirty="0" smtClean="0"/>
              <a:t> </a:t>
            </a:r>
            <a:r>
              <a:rPr lang="fr-FR" b="1" dirty="0" err="1" smtClean="0"/>
              <a:t>week</a:t>
            </a:r>
            <a:r>
              <a:rPr lang="fr-FR" b="1" dirty="0" smtClean="0"/>
              <a:t>’ </a:t>
            </a:r>
            <a:r>
              <a:rPr lang="fr-FR" dirty="0" err="1" smtClean="0"/>
              <a:t>given</a:t>
            </a:r>
            <a:r>
              <a:rPr lang="fr-FR" dirty="0" smtClean="0"/>
              <a:t> the </a:t>
            </a:r>
            <a:r>
              <a:rPr lang="fr-FR" dirty="0" err="1" smtClean="0"/>
              <a:t>sequence</a:t>
            </a:r>
            <a:r>
              <a:rPr lang="fr-FR" dirty="0" smtClean="0"/>
              <a:t> of </a:t>
            </a:r>
            <a:r>
              <a:rPr lang="fr-FR" dirty="0" err="1" smtClean="0"/>
              <a:t>events</a:t>
            </a:r>
            <a:r>
              <a:rPr lang="fr-FR" dirty="0" smtClean="0"/>
              <a:t> of </a:t>
            </a:r>
            <a:r>
              <a:rPr lang="fr-FR" b="1" dirty="0" smtClean="0"/>
              <a:t>last 2 </a:t>
            </a:r>
            <a:r>
              <a:rPr lang="fr-FR" b="1" dirty="0" err="1" smtClean="0"/>
              <a:t>weeks</a:t>
            </a:r>
            <a:endParaRPr lang="fr-FR" b="1" dirty="0" smtClean="0"/>
          </a:p>
          <a:p>
            <a:pPr lvl="1"/>
            <a:endParaRPr lang="fr-FR" b="1" dirty="0"/>
          </a:p>
          <a:p>
            <a:r>
              <a:rPr lang="fr-FR" dirty="0" err="1" smtClean="0"/>
              <a:t>Results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~90% </a:t>
            </a:r>
            <a:r>
              <a:rPr lang="fr-FR" dirty="0" err="1" smtClean="0"/>
              <a:t>accuracy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 smtClean="0"/>
              <a:t>But :</a:t>
            </a:r>
          </a:p>
          <a:p>
            <a:pPr lvl="1"/>
            <a:r>
              <a:rPr lang="fr-FR" dirty="0" err="1" smtClean="0"/>
              <a:t>Sampling</a:t>
            </a:r>
            <a:r>
              <a:rPr lang="fr-FR" dirty="0" smtClean="0"/>
              <a:t> </a:t>
            </a:r>
            <a:r>
              <a:rPr lang="fr-FR" dirty="0" err="1" smtClean="0"/>
              <a:t>bias</a:t>
            </a:r>
            <a:r>
              <a:rPr lang="fr-FR" dirty="0" smtClean="0"/>
              <a:t> on </a:t>
            </a:r>
            <a:r>
              <a:rPr lang="fr-FR" dirty="0" err="1" smtClean="0"/>
              <a:t>evaluation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r>
              <a:rPr lang="fr-FR" dirty="0" smtClean="0"/>
              <a:t> ?</a:t>
            </a:r>
            <a:r>
              <a:rPr lang="fr-FR" dirty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evaluated</a:t>
            </a:r>
            <a:r>
              <a:rPr lang="fr-FR" dirty="0" smtClean="0"/>
              <a:t> on </a:t>
            </a:r>
            <a:r>
              <a:rPr lang="fr-FR" b="1" dirty="0" smtClean="0"/>
              <a:t>active </a:t>
            </a:r>
            <a:r>
              <a:rPr lang="fr-FR" b="1" dirty="0" err="1" smtClean="0"/>
              <a:t>sequences</a:t>
            </a:r>
            <a:r>
              <a:rPr lang="fr-FR" dirty="0" smtClean="0"/>
              <a:t> </a:t>
            </a:r>
            <a:r>
              <a:rPr lang="fr-FR" dirty="0" err="1" smtClean="0"/>
              <a:t>too</a:t>
            </a:r>
            <a:r>
              <a:rPr lang="fr-FR" dirty="0" smtClean="0"/>
              <a:t>…</a:t>
            </a:r>
          </a:p>
          <a:p>
            <a:pPr lvl="1"/>
            <a:endParaRPr lang="fr-FR" dirty="0"/>
          </a:p>
          <a:p>
            <a:r>
              <a:rPr lang="fr-FR" dirty="0" err="1" smtClean="0"/>
              <a:t>Better</a:t>
            </a:r>
            <a:r>
              <a:rPr lang="fr-FR" dirty="0" smtClean="0"/>
              <a:t> </a:t>
            </a:r>
            <a:r>
              <a:rPr lang="fr-FR" dirty="0" err="1" smtClean="0"/>
              <a:t>evaluation</a:t>
            </a:r>
            <a:r>
              <a:rPr lang="fr-FR" dirty="0" smtClean="0"/>
              <a:t> : ROC </a:t>
            </a:r>
            <a:r>
              <a:rPr lang="fr-FR" dirty="0" err="1" smtClean="0"/>
              <a:t>curve</a:t>
            </a:r>
            <a:endParaRPr lang="fr-FR" dirty="0" smtClean="0"/>
          </a:p>
          <a:p>
            <a:pPr lvl="1"/>
            <a:r>
              <a:rPr lang="fr-FR" dirty="0" err="1" smtClean="0"/>
              <a:t>Still</a:t>
            </a:r>
            <a:r>
              <a:rPr lang="fr-FR" dirty="0" smtClean="0"/>
              <a:t> </a:t>
            </a:r>
            <a:r>
              <a:rPr lang="fr-FR" dirty="0" err="1" smtClean="0"/>
              <a:t>improvement</a:t>
            </a:r>
            <a:r>
              <a:rPr lang="fr-FR" dirty="0" smtClean="0"/>
              <a:t> to do</a:t>
            </a:r>
          </a:p>
          <a:p>
            <a:pPr lvl="1"/>
            <a:endParaRPr lang="fr-FR" dirty="0"/>
          </a:p>
          <a:p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iteration</a:t>
            </a:r>
            <a:r>
              <a:rPr lang="fr-FR" dirty="0" smtClean="0"/>
              <a:t> :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b="1" dirty="0" err="1" smtClean="0"/>
              <a:t>product</a:t>
            </a:r>
            <a:r>
              <a:rPr lang="fr-FR" b="1" dirty="0" smtClean="0"/>
              <a:t> labels </a:t>
            </a:r>
            <a:r>
              <a:rPr lang="fr-FR" dirty="0" smtClean="0"/>
              <a:t>as inputs !</a:t>
            </a:r>
          </a:p>
        </p:txBody>
      </p:sp>
    </p:spTree>
    <p:extLst>
      <p:ext uri="{BB962C8B-B14F-4D97-AF65-F5344CB8AC3E}">
        <p14:creationId xmlns:p14="http://schemas.microsoft.com/office/powerpoint/2010/main" val="3019605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NOSTRADAMUS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13128" y="2993119"/>
            <a:ext cx="9035267" cy="432000"/>
          </a:xfrm>
        </p:spPr>
        <p:txBody>
          <a:bodyPr/>
          <a:lstStyle/>
          <a:p>
            <a:r>
              <a:rPr lang="fr-FR" dirty="0" err="1"/>
              <a:t>Sell</a:t>
            </a:r>
            <a:r>
              <a:rPr lang="fr-FR" dirty="0"/>
              <a:t> Flow </a:t>
            </a:r>
            <a:r>
              <a:rPr lang="fr-FR" dirty="0" err="1"/>
              <a:t>Prediction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61" y="1398377"/>
            <a:ext cx="5432225" cy="36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3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Goal &amp; </a:t>
            </a:r>
            <a:r>
              <a:rPr lang="fr-FR" dirty="0" err="1" smtClean="0"/>
              <a:t>Methods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 err="1" smtClean="0"/>
              <a:t>Provide</a:t>
            </a:r>
            <a:r>
              <a:rPr lang="fr-FR" dirty="0" smtClean="0"/>
              <a:t> to the </a:t>
            </a:r>
            <a:r>
              <a:rPr lang="fr-FR" dirty="0" err="1" smtClean="0"/>
              <a:t>supply</a:t>
            </a:r>
            <a:r>
              <a:rPr lang="fr-FR" dirty="0" smtClean="0"/>
              <a:t> </a:t>
            </a:r>
            <a:r>
              <a:rPr lang="fr-FR" dirty="0" err="1" smtClean="0"/>
              <a:t>chain</a:t>
            </a:r>
            <a:r>
              <a:rPr lang="fr-FR" dirty="0" smtClean="0"/>
              <a:t> a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allows</a:t>
            </a:r>
            <a:r>
              <a:rPr lang="fr-FR" dirty="0" smtClean="0"/>
              <a:t>, </a:t>
            </a:r>
            <a:r>
              <a:rPr lang="fr-FR" b="1" dirty="0" err="1" smtClean="0"/>
              <a:t>after</a:t>
            </a:r>
            <a:r>
              <a:rPr lang="fr-FR" b="1" dirty="0" smtClean="0"/>
              <a:t> the </a:t>
            </a:r>
            <a:r>
              <a:rPr lang="fr-FR" b="1" dirty="0" err="1" smtClean="0"/>
              <a:t>beginning</a:t>
            </a:r>
            <a:r>
              <a:rPr lang="fr-FR" b="1" dirty="0" smtClean="0"/>
              <a:t> of a sale</a:t>
            </a:r>
            <a:r>
              <a:rPr lang="fr-FR" dirty="0" smtClean="0"/>
              <a:t>, to </a:t>
            </a:r>
            <a:r>
              <a:rPr lang="fr-FR" dirty="0" err="1" smtClean="0"/>
              <a:t>get</a:t>
            </a:r>
            <a:r>
              <a:rPr lang="fr-FR" dirty="0" smtClean="0"/>
              <a:t> a </a:t>
            </a:r>
            <a:r>
              <a:rPr lang="fr-FR" dirty="0" err="1" smtClean="0"/>
              <a:t>prediction</a:t>
            </a:r>
            <a:r>
              <a:rPr lang="fr-FR" dirty="0" smtClean="0"/>
              <a:t> of how </a:t>
            </a:r>
            <a:r>
              <a:rPr lang="fr-FR" dirty="0" err="1" smtClean="0"/>
              <a:t>much</a:t>
            </a:r>
            <a:r>
              <a:rPr lang="fr-FR" dirty="0" smtClean="0"/>
              <a:t> </a:t>
            </a:r>
            <a:r>
              <a:rPr lang="fr-FR" dirty="0" err="1" smtClean="0"/>
              <a:t>products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sold</a:t>
            </a:r>
            <a:r>
              <a:rPr lang="fr-FR" dirty="0" smtClean="0"/>
              <a:t> at the end of the sale,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siteID</a:t>
            </a:r>
            <a:r>
              <a:rPr lang="fr-FR" dirty="0" smtClean="0"/>
              <a:t> and </a:t>
            </a:r>
            <a:r>
              <a:rPr lang="fr-FR" dirty="0" err="1" smtClean="0"/>
              <a:t>productID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err="1" smtClean="0"/>
              <a:t>What</a:t>
            </a:r>
            <a:r>
              <a:rPr lang="fr-FR" dirty="0" smtClean="0"/>
              <a:t> do </a:t>
            </a:r>
            <a:r>
              <a:rPr lang="fr-FR" dirty="0" err="1" smtClean="0"/>
              <a:t>we</a:t>
            </a:r>
            <a:r>
              <a:rPr lang="fr-FR" dirty="0" smtClean="0"/>
              <a:t> use ?</a:t>
            </a:r>
          </a:p>
          <a:p>
            <a:pPr lvl="1"/>
            <a:r>
              <a:rPr lang="fr-FR" dirty="0" smtClean="0"/>
              <a:t>Main </a:t>
            </a:r>
            <a:r>
              <a:rPr lang="fr-FR" dirty="0" err="1" smtClean="0"/>
              <a:t>sector</a:t>
            </a:r>
            <a:endParaRPr lang="fr-FR" dirty="0" smtClean="0"/>
          </a:p>
          <a:p>
            <a:pPr lvl="1"/>
            <a:r>
              <a:rPr lang="fr-FR" dirty="0" err="1" smtClean="0"/>
              <a:t>siteID</a:t>
            </a:r>
            <a:endParaRPr lang="fr-FR" dirty="0" smtClean="0"/>
          </a:p>
          <a:p>
            <a:pPr lvl="1"/>
            <a:r>
              <a:rPr lang="fr-FR" dirty="0" err="1" smtClean="0"/>
              <a:t>Sell</a:t>
            </a:r>
            <a:r>
              <a:rPr lang="fr-FR" dirty="0" smtClean="0"/>
              <a:t> </a:t>
            </a:r>
            <a:r>
              <a:rPr lang="fr-FR" dirty="0" err="1" smtClean="0"/>
              <a:t>dynamics</a:t>
            </a:r>
            <a:r>
              <a:rPr lang="fr-FR" dirty="0" smtClean="0"/>
              <a:t> :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productID</a:t>
            </a:r>
            <a:r>
              <a:rPr lang="fr-FR" dirty="0" smtClean="0"/>
              <a:t>, how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products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sell</a:t>
            </a:r>
            <a:r>
              <a:rPr lang="fr-FR" dirty="0" smtClean="0"/>
              <a:t> at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hour</a:t>
            </a:r>
            <a:r>
              <a:rPr lang="fr-FR" dirty="0" smtClean="0"/>
              <a:t> ?</a:t>
            </a:r>
          </a:p>
          <a:p>
            <a:pPr lvl="1"/>
            <a:endParaRPr lang="fr-FR" dirty="0"/>
          </a:p>
          <a:p>
            <a:r>
              <a:rPr lang="fr-FR" dirty="0" err="1" smtClean="0"/>
              <a:t>Which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 for the </a:t>
            </a:r>
            <a:r>
              <a:rPr lang="fr-FR" dirty="0" err="1" smtClean="0"/>
              <a:t>prediction</a:t>
            </a:r>
            <a:r>
              <a:rPr lang="fr-FR" dirty="0" smtClean="0"/>
              <a:t> ?</a:t>
            </a:r>
          </a:p>
          <a:p>
            <a:pPr lvl="1"/>
            <a:r>
              <a:rPr lang="fr-FR" b="1" dirty="0" err="1" smtClean="0"/>
              <a:t>XGBoost</a:t>
            </a:r>
            <a:r>
              <a:rPr lang="fr-FR" b="1" dirty="0" smtClean="0"/>
              <a:t> ! </a:t>
            </a:r>
            <a:br>
              <a:rPr lang="fr-FR" b="1" dirty="0" smtClean="0"/>
            </a:br>
            <a:r>
              <a:rPr lang="fr-FR" i="1" dirty="0" err="1" smtClean="0"/>
              <a:t>eXtreme</a:t>
            </a:r>
            <a:r>
              <a:rPr lang="fr-FR" i="1" dirty="0" smtClean="0"/>
              <a:t> Gradient </a:t>
            </a:r>
            <a:r>
              <a:rPr lang="fr-FR" i="1" dirty="0" err="1" smtClean="0"/>
              <a:t>Boosting</a:t>
            </a:r>
            <a:r>
              <a:rPr lang="fr-FR" dirty="0" smtClean="0"/>
              <a:t>, a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learn</a:t>
            </a:r>
            <a:r>
              <a:rPr lang="fr-FR" dirty="0" smtClean="0"/>
              <a:t> </a:t>
            </a:r>
            <a:r>
              <a:rPr lang="fr-FR" dirty="0" err="1" smtClean="0"/>
              <a:t>efficiently</a:t>
            </a:r>
            <a:r>
              <a:rPr lang="fr-FR" dirty="0" smtClean="0"/>
              <a:t> a classification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b="1" dirty="0" err="1" smtClean="0"/>
              <a:t>Decision</a:t>
            </a:r>
            <a:r>
              <a:rPr lang="fr-FR" b="1" dirty="0" smtClean="0"/>
              <a:t> </a:t>
            </a:r>
            <a:r>
              <a:rPr lang="fr-FR" b="1" dirty="0" err="1" smtClean="0"/>
              <a:t>Trees</a:t>
            </a:r>
            <a:endParaRPr lang="fr-FR" b="1" dirty="0" smtClean="0"/>
          </a:p>
          <a:p>
            <a:pPr lvl="1"/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23329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3802" y="196084"/>
            <a:ext cx="10974807" cy="360000"/>
          </a:xfrm>
        </p:spPr>
        <p:txBody>
          <a:bodyPr/>
          <a:lstStyle/>
          <a:p>
            <a:r>
              <a:rPr lang="fr-FR" dirty="0" err="1" smtClean="0"/>
              <a:t>Algorithm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3"/>
          </p:nvPr>
        </p:nvSpPr>
        <p:spPr>
          <a:xfrm>
            <a:off x="668119" y="1154460"/>
            <a:ext cx="10945216" cy="4680520"/>
          </a:xfrm>
        </p:spPr>
        <p:txBody>
          <a:bodyPr/>
          <a:lstStyle/>
          <a:p>
            <a:pPr marL="0" indent="0">
              <a:buNone/>
            </a:pP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XGBoost</a:t>
            </a:r>
            <a:r>
              <a:rPr lang="fr-FR" dirty="0" smtClean="0"/>
              <a:t> ?</a:t>
            </a:r>
          </a:p>
          <a:p>
            <a:r>
              <a:rPr lang="fr-FR" dirty="0"/>
              <a:t> </a:t>
            </a:r>
            <a:r>
              <a:rPr lang="fr-FR" i="1" dirty="0" err="1" smtClean="0"/>
              <a:t>eXtreme</a:t>
            </a:r>
            <a:r>
              <a:rPr lang="fr-FR" i="1" dirty="0" smtClean="0"/>
              <a:t> Gradient </a:t>
            </a:r>
            <a:r>
              <a:rPr lang="fr-FR" i="1" dirty="0" err="1" smtClean="0"/>
              <a:t>Boosting</a:t>
            </a:r>
            <a:r>
              <a:rPr lang="fr-FR" dirty="0" smtClean="0"/>
              <a:t>, a </a:t>
            </a:r>
            <a:r>
              <a:rPr lang="fr-FR" dirty="0" err="1" smtClean="0"/>
              <a:t>method</a:t>
            </a:r>
            <a:r>
              <a:rPr lang="fr-FR" dirty="0" smtClean="0"/>
              <a:t> to </a:t>
            </a:r>
            <a:r>
              <a:rPr lang="fr-FR" dirty="0" err="1" smtClean="0"/>
              <a:t>learn</a:t>
            </a:r>
            <a:r>
              <a:rPr lang="fr-FR" dirty="0" smtClean="0"/>
              <a:t> </a:t>
            </a:r>
            <a:r>
              <a:rPr lang="fr-FR" dirty="0" err="1" smtClean="0"/>
              <a:t>efficiently</a:t>
            </a:r>
            <a:r>
              <a:rPr lang="fr-FR" dirty="0" smtClean="0"/>
              <a:t> a classification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b="1" dirty="0" err="1" smtClean="0"/>
              <a:t>Decision</a:t>
            </a:r>
            <a:r>
              <a:rPr lang="fr-FR" b="1" dirty="0" smtClean="0"/>
              <a:t> </a:t>
            </a:r>
            <a:r>
              <a:rPr lang="fr-FR" b="1" dirty="0" err="1" smtClean="0"/>
              <a:t>Trees</a:t>
            </a:r>
            <a:endParaRPr lang="fr-FR" b="1" dirty="0" smtClean="0"/>
          </a:p>
          <a:p>
            <a:r>
              <a:rPr lang="fr-FR" dirty="0" smtClean="0"/>
              <a:t>a </a:t>
            </a:r>
            <a:r>
              <a:rPr lang="fr-FR" b="1" dirty="0" smtClean="0"/>
              <a:t>classification </a:t>
            </a:r>
            <a:r>
              <a:rPr lang="fr-FR" dirty="0" err="1" smtClean="0"/>
              <a:t>method</a:t>
            </a:r>
            <a:r>
              <a:rPr lang="fr-FR" dirty="0" smtClean="0"/>
              <a:t>, more </a:t>
            </a:r>
            <a:r>
              <a:rPr lang="fr-FR" dirty="0" err="1" smtClean="0"/>
              <a:t>precisely</a:t>
            </a:r>
            <a:r>
              <a:rPr lang="fr-FR" dirty="0" smtClean="0"/>
              <a:t> a </a:t>
            </a:r>
            <a:r>
              <a:rPr lang="fr-FR" b="1" dirty="0" err="1" smtClean="0"/>
              <a:t>supervised</a:t>
            </a:r>
            <a:r>
              <a:rPr lang="fr-FR" b="1" dirty="0" smtClean="0"/>
              <a:t> </a:t>
            </a:r>
            <a:r>
              <a:rPr lang="fr-FR" b="1" dirty="0" err="1" smtClean="0"/>
              <a:t>learning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(= </a:t>
            </a:r>
            <a:r>
              <a:rPr lang="fr-FR" dirty="0" err="1" smtClean="0"/>
              <a:t>we</a:t>
            </a:r>
            <a:r>
              <a:rPr lang="fr-FR" dirty="0" smtClean="0"/>
              <a:t> know the </a:t>
            </a:r>
            <a:r>
              <a:rPr lang="fr-FR" dirty="0" err="1" smtClean="0"/>
              <a:t>kind</a:t>
            </a:r>
            <a:r>
              <a:rPr lang="fr-FR" dirty="0" smtClean="0"/>
              <a:t> of output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want</a:t>
            </a:r>
            <a:r>
              <a:rPr lang="fr-FR" dirty="0" smtClean="0"/>
              <a:t> to </a:t>
            </a:r>
            <a:r>
              <a:rPr lang="fr-FR" dirty="0" err="1" smtClean="0"/>
              <a:t>obtain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works</a:t>
            </a:r>
            <a:r>
              <a:rPr lang="fr-FR" dirty="0" smtClean="0"/>
              <a:t> ?</a:t>
            </a:r>
          </a:p>
          <a:p>
            <a:r>
              <a:rPr lang="fr-FR" dirty="0" err="1" smtClean="0"/>
              <a:t>We</a:t>
            </a:r>
            <a:r>
              <a:rPr lang="fr-FR" dirty="0" smtClean="0"/>
              <a:t> have a </a:t>
            </a:r>
            <a:r>
              <a:rPr lang="fr-FR" i="1" dirty="0" smtClean="0"/>
              <a:t>training </a:t>
            </a:r>
            <a:r>
              <a:rPr lang="fr-FR" i="1" dirty="0" err="1" smtClean="0"/>
              <a:t>dataset</a:t>
            </a:r>
            <a:r>
              <a:rPr lang="fr-FR" dirty="0" smtClean="0"/>
              <a:t>, i.e. a </a:t>
            </a:r>
            <a:r>
              <a:rPr lang="fr-FR" dirty="0" err="1" smtClean="0"/>
              <a:t>dataset</a:t>
            </a:r>
            <a:r>
              <a:rPr lang="fr-FR" dirty="0" smtClean="0"/>
              <a:t> </a:t>
            </a:r>
            <a:r>
              <a:rPr lang="fr-FR" dirty="0" err="1" smtClean="0"/>
              <a:t>where</a:t>
            </a:r>
            <a:r>
              <a:rPr lang="fr-FR" dirty="0" smtClean="0"/>
              <a:t> the </a:t>
            </a:r>
            <a:r>
              <a:rPr lang="fr-FR" dirty="0" err="1" smtClean="0"/>
              <a:t>various</a:t>
            </a:r>
            <a:r>
              <a:rPr lang="fr-FR" dirty="0" smtClean="0"/>
              <a:t> data are </a:t>
            </a:r>
            <a:r>
              <a:rPr lang="fr-FR" dirty="0" err="1" smtClean="0"/>
              <a:t>already</a:t>
            </a:r>
            <a:r>
              <a:rPr lang="fr-FR" dirty="0" smtClean="0"/>
              <a:t> </a:t>
            </a:r>
            <a:r>
              <a:rPr lang="fr-FR" dirty="0" err="1" smtClean="0"/>
              <a:t>human-labelled</a:t>
            </a:r>
            <a:r>
              <a:rPr lang="fr-FR" dirty="0" smtClean="0"/>
              <a:t> as </a:t>
            </a:r>
            <a:r>
              <a:rPr lang="fr-FR" dirty="0" err="1" smtClean="0"/>
              <a:t>expected</a:t>
            </a:r>
            <a:endParaRPr lang="fr-FR" dirty="0" smtClean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i="1" dirty="0" smtClean="0"/>
              <a:t>train</a:t>
            </a:r>
            <a:r>
              <a:rPr lang="fr-FR" dirty="0" smtClean="0"/>
              <a:t> the </a:t>
            </a:r>
            <a:r>
              <a:rPr lang="fr-FR" dirty="0" err="1" smtClean="0"/>
              <a:t>algorithm</a:t>
            </a:r>
            <a:r>
              <a:rPr lang="fr-FR" dirty="0" smtClean="0"/>
              <a:t> to </a:t>
            </a:r>
            <a:r>
              <a:rPr lang="fr-FR" b="1" dirty="0" err="1" smtClean="0"/>
              <a:t>reproduce</a:t>
            </a:r>
            <a:r>
              <a:rPr lang="fr-FR" b="1" dirty="0" smtClean="0"/>
              <a:t> the output </a:t>
            </a:r>
            <a:r>
              <a:rPr lang="fr-FR" dirty="0" smtClean="0"/>
              <a:t>(=the labels, in </a:t>
            </a:r>
            <a:r>
              <a:rPr lang="fr-FR" dirty="0" err="1" smtClean="0"/>
              <a:t>our</a:t>
            </a:r>
            <a:r>
              <a:rPr lang="fr-FR" dirty="0" smtClean="0"/>
              <a:t> case the </a:t>
            </a:r>
            <a:r>
              <a:rPr lang="fr-FR" dirty="0" err="1" smtClean="0"/>
              <a:t>number</a:t>
            </a:r>
            <a:r>
              <a:rPr lang="fr-FR" dirty="0" smtClean="0"/>
              <a:t> of items </a:t>
            </a:r>
            <a:r>
              <a:rPr lang="fr-FR" dirty="0" err="1" smtClean="0"/>
              <a:t>sold</a:t>
            </a:r>
            <a:r>
              <a:rPr lang="fr-FR" dirty="0" smtClean="0"/>
              <a:t>) of the training </a:t>
            </a:r>
            <a:r>
              <a:rPr lang="fr-FR" dirty="0" err="1" smtClean="0"/>
              <a:t>dataset</a:t>
            </a:r>
            <a:r>
              <a:rPr lang="fr-FR" dirty="0" smtClean="0"/>
              <a:t> </a:t>
            </a:r>
            <a:r>
              <a:rPr lang="fr-FR" b="1" dirty="0" err="1" smtClean="0"/>
              <a:t>given</a:t>
            </a:r>
            <a:r>
              <a:rPr lang="fr-FR" b="1" dirty="0" smtClean="0"/>
              <a:t> the </a:t>
            </a:r>
            <a:r>
              <a:rPr lang="fr-FR" b="1" dirty="0" err="1" smtClean="0"/>
              <a:t>same</a:t>
            </a:r>
            <a:r>
              <a:rPr lang="fr-FR" b="1" dirty="0" smtClean="0"/>
              <a:t> input</a:t>
            </a:r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evaluate</a:t>
            </a:r>
            <a:r>
              <a:rPr lang="fr-FR" dirty="0" smtClean="0"/>
              <a:t> the classification performances of the </a:t>
            </a:r>
            <a:r>
              <a:rPr lang="fr-FR" dirty="0" err="1" smtClean="0"/>
              <a:t>algorithm</a:t>
            </a:r>
            <a:r>
              <a:rPr lang="fr-FR" dirty="0" smtClean="0"/>
              <a:t> on </a:t>
            </a:r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human-labelled</a:t>
            </a:r>
            <a:r>
              <a:rPr lang="fr-FR" dirty="0" smtClean="0"/>
              <a:t> </a:t>
            </a:r>
            <a:r>
              <a:rPr lang="fr-FR" dirty="0" err="1" smtClean="0"/>
              <a:t>dataset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42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XGBoost</a:t>
            </a:r>
            <a:r>
              <a:rPr lang="fr-FR" dirty="0" smtClean="0"/>
              <a:t> for Nostradamus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 smtClean="0"/>
              <a:t>The input :</a:t>
            </a:r>
          </a:p>
          <a:p>
            <a:pPr lvl="1"/>
            <a:r>
              <a:rPr lang="fr-FR" dirty="0" err="1" smtClean="0"/>
              <a:t>Already</a:t>
            </a:r>
            <a:r>
              <a:rPr lang="fr-FR" dirty="0" smtClean="0"/>
              <a:t> </a:t>
            </a:r>
            <a:r>
              <a:rPr lang="fr-FR" dirty="0" err="1" smtClean="0"/>
              <a:t>recorded</a:t>
            </a:r>
            <a:r>
              <a:rPr lang="fr-FR" dirty="0" smtClean="0"/>
              <a:t> sales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err="1" smtClean="0"/>
              <a:t>Unitary_price</a:t>
            </a:r>
            <a:endParaRPr lang="fr-FR" dirty="0" smtClean="0"/>
          </a:p>
          <a:p>
            <a:pPr lvl="1"/>
            <a:r>
              <a:rPr lang="fr-FR" dirty="0" err="1" smtClean="0"/>
              <a:t>siteId</a:t>
            </a:r>
            <a:endParaRPr lang="fr-FR" dirty="0" smtClean="0"/>
          </a:p>
          <a:p>
            <a:pPr lvl="1"/>
            <a:r>
              <a:rPr lang="fr-FR" dirty="0" err="1" smtClean="0"/>
              <a:t>Retail_price</a:t>
            </a:r>
            <a:endParaRPr lang="fr-FR" dirty="0" smtClean="0"/>
          </a:p>
          <a:p>
            <a:pPr lvl="1"/>
            <a:r>
              <a:rPr lang="fr-FR" dirty="0" smtClean="0"/>
              <a:t>Discount</a:t>
            </a:r>
          </a:p>
          <a:p>
            <a:pPr lvl="1"/>
            <a:r>
              <a:rPr lang="fr-FR" dirty="0" err="1" smtClean="0"/>
              <a:t>Num_ope</a:t>
            </a:r>
            <a:endParaRPr lang="fr-FR" dirty="0" smtClean="0"/>
          </a:p>
          <a:p>
            <a:pPr lvl="1"/>
            <a:r>
              <a:rPr lang="fr-FR" dirty="0" err="1" smtClean="0"/>
              <a:t>Month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Power </a:t>
            </a:r>
            <a:r>
              <a:rPr lang="fr-FR" dirty="0" err="1" smtClean="0"/>
              <a:t>function</a:t>
            </a:r>
            <a:r>
              <a:rPr lang="fr-FR" dirty="0" smtClean="0"/>
              <a:t> fit</a:t>
            </a:r>
          </a:p>
          <a:p>
            <a:pPr lvl="1"/>
            <a:r>
              <a:rPr lang="fr-FR" dirty="0" err="1" smtClean="0"/>
              <a:t>Logarithmic</a:t>
            </a:r>
            <a:r>
              <a:rPr lang="fr-FR" dirty="0" smtClean="0"/>
              <a:t> </a:t>
            </a:r>
            <a:r>
              <a:rPr lang="fr-FR" dirty="0" err="1" smtClean="0"/>
              <a:t>function</a:t>
            </a:r>
            <a:r>
              <a:rPr lang="fr-FR" dirty="0" smtClean="0"/>
              <a:t> fit</a:t>
            </a:r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605006"/>
              </p:ext>
            </p:extLst>
          </p:nvPr>
        </p:nvGraphicFramePr>
        <p:xfrm>
          <a:off x="1287119" y="1999058"/>
          <a:ext cx="3866320" cy="8236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4412">
                  <a:extLst>
                    <a:ext uri="{9D8B030D-6E8A-4147-A177-3AD203B41FA5}">
                      <a16:colId xmlns:a16="http://schemas.microsoft.com/office/drawing/2014/main" val="4015047356"/>
                    </a:ext>
                  </a:extLst>
                </a:gridCol>
                <a:gridCol w="416496">
                  <a:extLst>
                    <a:ext uri="{9D8B030D-6E8A-4147-A177-3AD203B41FA5}">
                      <a16:colId xmlns:a16="http://schemas.microsoft.com/office/drawing/2014/main" val="3148792026"/>
                    </a:ext>
                  </a:extLst>
                </a:gridCol>
                <a:gridCol w="621195">
                  <a:extLst>
                    <a:ext uri="{9D8B030D-6E8A-4147-A177-3AD203B41FA5}">
                      <a16:colId xmlns:a16="http://schemas.microsoft.com/office/drawing/2014/main" val="254031373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863440205"/>
                    </a:ext>
                  </a:extLst>
                </a:gridCol>
                <a:gridCol w="487017">
                  <a:extLst>
                    <a:ext uri="{9D8B030D-6E8A-4147-A177-3AD203B41FA5}">
                      <a16:colId xmlns:a16="http://schemas.microsoft.com/office/drawing/2014/main" val="2938160334"/>
                    </a:ext>
                  </a:extLst>
                </a:gridCol>
              </a:tblGrid>
              <a:tr h="362131">
                <a:tc>
                  <a:txBody>
                    <a:bodyPr/>
                    <a:lstStyle/>
                    <a:p>
                      <a:r>
                        <a:rPr lang="fr-FR" sz="1300" dirty="0" err="1" smtClean="0">
                          <a:solidFill>
                            <a:sysClr val="windowText" lastClr="000000"/>
                          </a:solidFill>
                        </a:rPr>
                        <a:t>Hours</a:t>
                      </a:r>
                      <a:r>
                        <a:rPr lang="fr-FR" sz="130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fr-FR" sz="1300" dirty="0" err="1" smtClean="0">
                          <a:solidFill>
                            <a:sysClr val="windowText" lastClr="000000"/>
                          </a:solidFill>
                        </a:rPr>
                        <a:t>since</a:t>
                      </a:r>
                      <a:r>
                        <a:rPr lang="fr-FR" sz="13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fr-FR" sz="1300" baseline="0" dirty="0" err="1" smtClean="0">
                          <a:solidFill>
                            <a:sysClr val="windowText" lastClr="000000"/>
                          </a:solidFill>
                        </a:rPr>
                        <a:t>sale’s</a:t>
                      </a:r>
                      <a:r>
                        <a:rPr lang="fr-FR" sz="13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fr-FR" sz="1300" baseline="0" dirty="0" err="1" smtClean="0">
                          <a:solidFill>
                            <a:sysClr val="windowText" lastClr="000000"/>
                          </a:solidFill>
                        </a:rPr>
                        <a:t>start</a:t>
                      </a:r>
                      <a:endParaRPr lang="fr-FR" sz="13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5283" marR="65283" marT="32641" marB="3264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fr-FR" sz="13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5283" marR="65283" marT="32641" marB="3264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fr-FR" sz="13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5283" marR="65283" marT="32641" marB="3264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 smtClean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fr-FR" sz="13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5283" marR="65283" marT="32641" marB="3264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 smtClean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  <a:endParaRPr lang="fr-FR" sz="13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5283" marR="65283" marT="32641" marB="3264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114818"/>
                  </a:ext>
                </a:extLst>
              </a:tr>
              <a:tr h="362131">
                <a:tc>
                  <a:txBody>
                    <a:bodyPr/>
                    <a:lstStyle/>
                    <a:p>
                      <a:r>
                        <a:rPr lang="fr-FR" sz="1300" dirty="0" err="1" smtClean="0">
                          <a:solidFill>
                            <a:sysClr val="windowText" lastClr="000000"/>
                          </a:solidFill>
                        </a:rPr>
                        <a:t>Cumulated</a:t>
                      </a:r>
                      <a:r>
                        <a:rPr lang="fr-FR" sz="13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fr-FR" sz="1300" baseline="0" dirty="0" err="1" smtClean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r>
                        <a:rPr lang="fr-FR" sz="1300" dirty="0" err="1" smtClean="0">
                          <a:solidFill>
                            <a:sysClr val="windowText" lastClr="000000"/>
                          </a:solidFill>
                        </a:rPr>
                        <a:t>umber</a:t>
                      </a:r>
                      <a:r>
                        <a:rPr lang="fr-FR" sz="1300" baseline="0" dirty="0" smtClean="0">
                          <a:solidFill>
                            <a:sysClr val="windowText" lastClr="000000"/>
                          </a:solidFill>
                        </a:rPr>
                        <a:t> of </a:t>
                      </a:r>
                      <a:r>
                        <a:rPr lang="fr-FR" sz="1300" baseline="0" dirty="0" err="1" smtClean="0">
                          <a:solidFill>
                            <a:sysClr val="windowText" lastClr="000000"/>
                          </a:solidFill>
                        </a:rPr>
                        <a:t>products</a:t>
                      </a:r>
                      <a:r>
                        <a:rPr lang="fr-FR" sz="13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fr-FR" sz="1300" baseline="0" dirty="0" err="1" smtClean="0">
                          <a:solidFill>
                            <a:sysClr val="windowText" lastClr="000000"/>
                          </a:solidFill>
                        </a:rPr>
                        <a:t>sold</a:t>
                      </a:r>
                      <a:endParaRPr lang="fr-FR" sz="13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5283" marR="65283" marT="32641" marB="3264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 smtClean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fr-FR" sz="13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5283" marR="65283" marT="32641" marB="3264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fr-FR" sz="13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5283" marR="65283" marT="32641" marB="3264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 smtClean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fr-FR" sz="13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5283" marR="65283" marT="32641" marB="3264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1300" dirty="0" smtClean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fr-FR" sz="13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5283" marR="65283" marT="32641" marB="3264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470531"/>
                  </a:ext>
                </a:extLst>
              </a:tr>
            </a:tbl>
          </a:graphicData>
        </a:graphic>
      </p:graphicFrame>
      <p:pic>
        <p:nvPicPr>
          <p:cNvPr id="8" name="Image 7" descr="C:\Users\rbenibghi\AppData\Local\Microsoft\Windows\INetCache\Content.Word\prediction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593" y="3215308"/>
            <a:ext cx="5457742" cy="29320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53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Performances and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 smtClean="0"/>
              <a:t>Global performances : </a:t>
            </a:r>
            <a:r>
              <a:rPr lang="fr-FR" dirty="0" err="1" smtClean="0"/>
              <a:t>around</a:t>
            </a:r>
            <a:r>
              <a:rPr lang="fr-FR" dirty="0" smtClean="0"/>
              <a:t> 90% of </a:t>
            </a:r>
            <a:r>
              <a:rPr lang="fr-FR" dirty="0" err="1" smtClean="0"/>
              <a:t>accuracy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steps</a:t>
            </a:r>
            <a:r>
              <a:rPr lang="fr-FR" dirty="0" smtClean="0"/>
              <a:t> :</a:t>
            </a:r>
          </a:p>
          <a:p>
            <a:endParaRPr lang="fr-FR" dirty="0" smtClean="0"/>
          </a:p>
          <a:p>
            <a:pPr lvl="1"/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increase</a:t>
            </a:r>
            <a:r>
              <a:rPr lang="fr-FR" dirty="0" smtClean="0"/>
              <a:t> performances</a:t>
            </a:r>
          </a:p>
          <a:p>
            <a:pPr lvl="1"/>
            <a:r>
              <a:rPr lang="fr-FR" dirty="0" err="1" smtClean="0"/>
              <a:t>Allow</a:t>
            </a:r>
            <a:r>
              <a:rPr lang="fr-FR" dirty="0" smtClean="0"/>
              <a:t> </a:t>
            </a:r>
            <a:r>
              <a:rPr lang="fr-FR" dirty="0" err="1" smtClean="0"/>
              <a:t>pre-start</a:t>
            </a:r>
            <a:r>
              <a:rPr lang="fr-FR" dirty="0" smtClean="0"/>
              <a:t> estimation</a:t>
            </a:r>
          </a:p>
          <a:p>
            <a:pPr lvl="1"/>
            <a:r>
              <a:rPr lang="fr-FR" dirty="0" err="1" smtClean="0"/>
              <a:t>Include</a:t>
            </a:r>
            <a:r>
              <a:rPr lang="fr-FR" dirty="0" smtClean="0"/>
              <a:t> </a:t>
            </a:r>
            <a:r>
              <a:rPr lang="fr-FR" dirty="0" err="1" smtClean="0"/>
              <a:t>product</a:t>
            </a:r>
            <a:r>
              <a:rPr lang="fr-FR" dirty="0" smtClean="0"/>
              <a:t> type and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characteristics</a:t>
            </a:r>
            <a:endParaRPr lang="fr-FR" dirty="0" smtClean="0"/>
          </a:p>
          <a:p>
            <a:pPr lvl="1"/>
            <a:r>
              <a:rPr lang="fr-FR" dirty="0" smtClean="0"/>
              <a:t>Use more </a:t>
            </a:r>
            <a:r>
              <a:rPr lang="fr-FR" dirty="0" err="1" smtClean="0"/>
              <a:t>fitting</a:t>
            </a:r>
            <a:r>
              <a:rPr lang="fr-FR" dirty="0" smtClean="0"/>
              <a:t> </a:t>
            </a:r>
            <a:r>
              <a:rPr lang="fr-FR" dirty="0" err="1" smtClean="0"/>
              <a:t>curves</a:t>
            </a:r>
            <a:r>
              <a:rPr lang="fr-FR" dirty="0" smtClean="0"/>
              <a:t> </a:t>
            </a:r>
            <a:r>
              <a:rPr lang="fr-FR" dirty="0" err="1" smtClean="0"/>
              <a:t>than</a:t>
            </a:r>
            <a:r>
              <a:rPr lang="fr-FR" dirty="0" smtClean="0"/>
              <a:t> plain log and power</a:t>
            </a:r>
          </a:p>
          <a:p>
            <a:pPr lvl="1"/>
            <a:r>
              <a:rPr lang="fr-FR" dirty="0" smtClean="0"/>
              <a:t>etc.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57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Home Page </a:t>
            </a:r>
            <a:r>
              <a:rPr lang="fr-FR" dirty="0" err="1" smtClean="0"/>
              <a:t>Personalization</a:t>
            </a:r>
            <a:r>
              <a:rPr lang="fr-FR" dirty="0" smtClean="0"/>
              <a:t> (‘Perso’)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fr-FR" sz="2400" dirty="0" smtClean="0"/>
              <a:t>Main </a:t>
            </a:r>
            <a:r>
              <a:rPr lang="fr-FR" sz="2400" dirty="0" err="1" smtClean="0"/>
              <a:t>Problematic</a:t>
            </a:r>
            <a:r>
              <a:rPr lang="fr-FR" sz="2400" dirty="0" smtClean="0"/>
              <a:t> : </a:t>
            </a:r>
            <a:r>
              <a:rPr lang="fr-FR" sz="2400" dirty="0" err="1" smtClean="0"/>
              <a:t>vente-privée</a:t>
            </a:r>
            <a:r>
              <a:rPr lang="fr-FR" sz="2400" dirty="0" smtClean="0"/>
              <a:t> </a:t>
            </a:r>
            <a:r>
              <a:rPr lang="fr-FR" sz="2400" dirty="0" err="1" smtClean="0"/>
              <a:t>grew</a:t>
            </a:r>
            <a:r>
              <a:rPr lang="fr-FR" sz="2400" dirty="0" smtClean="0"/>
              <a:t> </a:t>
            </a:r>
            <a:r>
              <a:rPr lang="fr-FR" sz="2400" dirty="0" err="1" smtClean="0"/>
              <a:t>from</a:t>
            </a:r>
            <a:r>
              <a:rPr lang="fr-FR" sz="2400" dirty="0" smtClean="0"/>
              <a:t> a few </a:t>
            </a:r>
            <a:r>
              <a:rPr lang="fr-FR" sz="2400" dirty="0" err="1" smtClean="0"/>
              <a:t>dozens</a:t>
            </a:r>
            <a:r>
              <a:rPr lang="fr-FR" sz="2400" dirty="0" smtClean="0"/>
              <a:t> of </a:t>
            </a:r>
            <a:r>
              <a:rPr lang="fr-FR" sz="2400" dirty="0" err="1" smtClean="0"/>
              <a:t>sells</a:t>
            </a:r>
            <a:r>
              <a:rPr lang="fr-FR" sz="2400" dirty="0" smtClean="0"/>
              <a:t> at once on the </a:t>
            </a:r>
            <a:r>
              <a:rPr lang="fr-FR" sz="2400" dirty="0" err="1" smtClean="0"/>
              <a:t>homepage</a:t>
            </a:r>
            <a:r>
              <a:rPr lang="fr-FR" sz="2400" dirty="0" smtClean="0"/>
              <a:t>, to </a:t>
            </a:r>
            <a:r>
              <a:rPr lang="fr-FR" sz="2400" b="1" dirty="0" err="1" smtClean="0"/>
              <a:t>several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hundreds</a:t>
            </a:r>
            <a:endParaRPr lang="fr-FR" sz="2400" b="1" dirty="0" smtClean="0"/>
          </a:p>
          <a:p>
            <a:endParaRPr lang="fr-FR" sz="2400" dirty="0" smtClean="0"/>
          </a:p>
          <a:p>
            <a:r>
              <a:rPr lang="fr-FR" sz="2400" dirty="0" smtClean="0"/>
              <a:t>So : consumer-</a:t>
            </a:r>
            <a:r>
              <a:rPr lang="fr-FR" sz="2400" dirty="0" err="1" smtClean="0"/>
              <a:t>centered</a:t>
            </a:r>
            <a:r>
              <a:rPr lang="fr-FR" sz="2400" dirty="0" smtClean="0"/>
              <a:t> brand </a:t>
            </a:r>
            <a:r>
              <a:rPr lang="fr-FR" sz="2400" dirty="0" err="1" smtClean="0"/>
              <a:t>targeting</a:t>
            </a:r>
            <a:r>
              <a:rPr lang="fr-FR" sz="2400" dirty="0" smtClean="0"/>
              <a:t> </a:t>
            </a:r>
            <a:r>
              <a:rPr lang="fr-FR" sz="2400" dirty="0" err="1" smtClean="0"/>
              <a:t>becomes</a:t>
            </a:r>
            <a:r>
              <a:rPr lang="fr-FR" sz="2400" dirty="0" smtClean="0"/>
              <a:t> </a:t>
            </a:r>
            <a:r>
              <a:rPr lang="fr-FR" sz="2400" b="1" dirty="0" err="1" smtClean="0"/>
              <a:t>unavoidable</a:t>
            </a:r>
            <a:r>
              <a:rPr lang="fr-FR" sz="2400" b="1" dirty="0" smtClean="0"/>
              <a:t> </a:t>
            </a:r>
            <a:r>
              <a:rPr lang="fr-FR" sz="2400" dirty="0" smtClean="0"/>
              <a:t>to </a:t>
            </a:r>
            <a:r>
              <a:rPr lang="fr-FR" sz="2400" dirty="0" err="1" smtClean="0"/>
              <a:t>avoid</a:t>
            </a:r>
            <a:r>
              <a:rPr lang="fr-FR" sz="2400" dirty="0" smtClean="0"/>
              <a:t> scrolling </a:t>
            </a:r>
            <a:r>
              <a:rPr lang="fr-FR" sz="2400" dirty="0" err="1" smtClean="0"/>
              <a:t>through</a:t>
            </a:r>
            <a:r>
              <a:rPr lang="fr-FR" sz="2400" dirty="0" smtClean="0"/>
              <a:t> </a:t>
            </a:r>
            <a:r>
              <a:rPr lang="fr-FR" sz="2400" dirty="0" err="1" smtClean="0"/>
              <a:t>dozens</a:t>
            </a:r>
            <a:r>
              <a:rPr lang="fr-FR" sz="2400" dirty="0" smtClean="0"/>
              <a:t> of </a:t>
            </a:r>
            <a:r>
              <a:rPr lang="fr-FR" sz="2400" dirty="0" err="1" smtClean="0"/>
              <a:t>irrelevant</a:t>
            </a:r>
            <a:r>
              <a:rPr lang="fr-FR" sz="2400" dirty="0" smtClean="0"/>
              <a:t> </a:t>
            </a:r>
            <a:r>
              <a:rPr lang="fr-FR" sz="2400" dirty="0" err="1" smtClean="0"/>
              <a:t>banners</a:t>
            </a:r>
            <a:r>
              <a:rPr lang="fr-FR" sz="2400" dirty="0" smtClean="0"/>
              <a:t>… </a:t>
            </a:r>
            <a:r>
              <a:rPr lang="fr-FR" sz="2400" dirty="0" err="1" smtClean="0"/>
              <a:t>depending</a:t>
            </a:r>
            <a:r>
              <a:rPr lang="fr-FR" sz="2400" dirty="0" smtClean="0"/>
              <a:t> on </a:t>
            </a:r>
            <a:r>
              <a:rPr lang="fr-FR" sz="2400" dirty="0" err="1" smtClean="0"/>
              <a:t>your</a:t>
            </a:r>
            <a:r>
              <a:rPr lang="fr-FR" sz="2400" dirty="0" smtClean="0"/>
              <a:t> point of </a:t>
            </a:r>
            <a:r>
              <a:rPr lang="fr-FR" sz="2400" dirty="0" err="1" smtClean="0"/>
              <a:t>view</a:t>
            </a:r>
            <a:r>
              <a:rPr lang="fr-FR" sz="2400" dirty="0" smtClean="0"/>
              <a:t> !</a:t>
            </a:r>
          </a:p>
          <a:p>
            <a:endParaRPr lang="fr-FR" sz="2400" b="1" dirty="0"/>
          </a:p>
          <a:p>
            <a:r>
              <a:rPr lang="fr-FR" sz="2400" dirty="0" err="1" smtClean="0"/>
              <a:t>Until</a:t>
            </a:r>
            <a:r>
              <a:rPr lang="fr-FR" sz="2400" dirty="0" smtClean="0"/>
              <a:t> </a:t>
            </a:r>
            <a:r>
              <a:rPr lang="fr-FR" sz="2400" dirty="0" err="1" smtClean="0"/>
              <a:t>now</a:t>
            </a:r>
            <a:r>
              <a:rPr lang="fr-FR" sz="2400" dirty="0" smtClean="0"/>
              <a:t> : business- and </a:t>
            </a:r>
            <a:r>
              <a:rPr lang="fr-FR" sz="2400" dirty="0" err="1" smtClean="0"/>
              <a:t>human-tailored</a:t>
            </a:r>
            <a:r>
              <a:rPr lang="fr-FR" sz="2400" dirty="0" smtClean="0"/>
              <a:t> </a:t>
            </a:r>
            <a:r>
              <a:rPr lang="fr-FR" sz="2400" dirty="0" err="1" smtClean="0"/>
              <a:t>rules</a:t>
            </a:r>
            <a:r>
              <a:rPr lang="fr-FR" sz="2400" dirty="0" smtClean="0"/>
              <a:t> for brand recommandation :</a:t>
            </a:r>
            <a:br>
              <a:rPr lang="fr-FR" sz="2400" dirty="0" smtClean="0"/>
            </a:br>
            <a:r>
              <a:rPr lang="fr-FR" sz="2400" b="1" dirty="0" err="1" smtClean="0"/>
              <a:t>unsufficient</a:t>
            </a:r>
            <a:endParaRPr lang="fr-FR" sz="2400" b="1" dirty="0" smtClean="0"/>
          </a:p>
          <a:p>
            <a:endParaRPr lang="fr-FR" sz="2400" b="1" dirty="0" smtClean="0"/>
          </a:p>
          <a:p>
            <a:r>
              <a:rPr lang="fr-FR" sz="2400" b="1" dirty="0" err="1" smtClean="0"/>
              <a:t>Now</a:t>
            </a:r>
            <a:r>
              <a:rPr lang="fr-FR" sz="2400" b="1" dirty="0" smtClean="0"/>
              <a:t> : collaborative </a:t>
            </a:r>
            <a:r>
              <a:rPr lang="fr-FR" sz="2400" b="1" dirty="0" err="1" smtClean="0"/>
              <a:t>filtering</a:t>
            </a:r>
            <a:r>
              <a:rPr lang="fr-FR" sz="2400" b="1" dirty="0" smtClean="0"/>
              <a:t> to select relevant </a:t>
            </a:r>
            <a:r>
              <a:rPr lang="fr-FR" sz="2400" b="1" dirty="0" err="1" smtClean="0"/>
              <a:t>banners</a:t>
            </a:r>
            <a:r>
              <a:rPr lang="fr-FR" sz="2400" b="1" dirty="0" smtClean="0"/>
              <a:t> per </a:t>
            </a:r>
            <a:r>
              <a:rPr lang="fr-FR" sz="2400" b="1" dirty="0" err="1" smtClean="0"/>
              <a:t>customer</a:t>
            </a:r>
            <a:endParaRPr lang="fr-FR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895971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r>
              <a:rPr lang="fr-FR" dirty="0" smtClean="0"/>
              <a:t> !!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 smtClean="0"/>
              <a:t>That’s</a:t>
            </a:r>
            <a:r>
              <a:rPr lang="fr-FR" dirty="0" smtClean="0"/>
              <a:t> not all </a:t>
            </a:r>
            <a:r>
              <a:rPr lang="fr-FR" dirty="0" err="1" smtClean="0"/>
              <a:t>yet</a:t>
            </a:r>
            <a:r>
              <a:rPr lang="fr-FR" dirty="0" smtClean="0"/>
              <a:t> folks…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2736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Next</a:t>
            </a:r>
            <a:r>
              <a:rPr lang="fr-FR" dirty="0" smtClean="0"/>
              <a:t> Machine Learning </a:t>
            </a:r>
            <a:r>
              <a:rPr lang="fr-FR" dirty="0" err="1" smtClean="0"/>
              <a:t>Projects</a:t>
            </a:r>
            <a:r>
              <a:rPr lang="fr-FR" dirty="0" smtClean="0"/>
              <a:t> at VP :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fr-FR" sz="2400" dirty="0" err="1" smtClean="0"/>
              <a:t>Sell</a:t>
            </a:r>
            <a:r>
              <a:rPr lang="fr-FR" sz="2400" dirty="0" smtClean="0"/>
              <a:t> Flow ante </a:t>
            </a:r>
            <a:r>
              <a:rPr lang="fr-FR" sz="2400" dirty="0" err="1" smtClean="0"/>
              <a:t>prediction</a:t>
            </a:r>
            <a:r>
              <a:rPr lang="fr-FR" sz="2400" dirty="0" smtClean="0"/>
              <a:t> </a:t>
            </a:r>
            <a:r>
              <a:rPr lang="fr-FR" sz="2400" dirty="0"/>
              <a:t>(‘</a:t>
            </a:r>
            <a:r>
              <a:rPr lang="fr-FR" sz="2400" dirty="0" smtClean="0"/>
              <a:t>Nostradamus ++’) :</a:t>
            </a:r>
          </a:p>
          <a:p>
            <a:pPr lvl="1"/>
            <a:r>
              <a:rPr lang="fr-FR" dirty="0" err="1"/>
              <a:t>predicting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products</a:t>
            </a:r>
            <a:r>
              <a:rPr lang="fr-FR" dirty="0"/>
              <a:t> </a:t>
            </a:r>
            <a:r>
              <a:rPr lang="fr-FR" dirty="0" err="1"/>
              <a:t>sold</a:t>
            </a:r>
            <a:r>
              <a:rPr lang="fr-FR" dirty="0"/>
              <a:t> at the end of a </a:t>
            </a:r>
            <a:r>
              <a:rPr lang="fr-FR" dirty="0" smtClean="0"/>
              <a:t>sale, </a:t>
            </a:r>
            <a:r>
              <a:rPr lang="fr-FR" b="1" dirty="0" smtClean="0"/>
              <a:t>WITHOUT first </a:t>
            </a:r>
            <a:r>
              <a:rPr lang="fr-FR" b="1" dirty="0" err="1" smtClean="0"/>
              <a:t>sells</a:t>
            </a:r>
            <a:r>
              <a:rPr lang="fr-FR" b="1" dirty="0" smtClean="0"/>
              <a:t> </a:t>
            </a:r>
            <a:r>
              <a:rPr lang="fr-FR" b="1" dirty="0" err="1" smtClean="0"/>
              <a:t>recorded</a:t>
            </a:r>
            <a:endParaRPr lang="fr-FR" b="1" dirty="0" smtClean="0"/>
          </a:p>
          <a:p>
            <a:pPr lvl="1"/>
            <a:endParaRPr lang="fr-FR" b="1" dirty="0"/>
          </a:p>
          <a:p>
            <a:r>
              <a:rPr lang="fr-FR" sz="2400" dirty="0" err="1" smtClean="0"/>
              <a:t>Unsupervised</a:t>
            </a:r>
            <a:r>
              <a:rPr lang="fr-FR" sz="2400" dirty="0" smtClean="0"/>
              <a:t> image </a:t>
            </a:r>
            <a:r>
              <a:rPr lang="fr-FR" sz="2400" dirty="0" err="1" smtClean="0"/>
              <a:t>tagging</a:t>
            </a:r>
            <a:r>
              <a:rPr lang="fr-FR" sz="2400" dirty="0" smtClean="0"/>
              <a:t> :</a:t>
            </a:r>
          </a:p>
          <a:p>
            <a:pPr lvl="1"/>
            <a:r>
              <a:rPr lang="fr-FR" sz="1800" dirty="0" err="1" smtClean="0"/>
              <a:t>Automated</a:t>
            </a:r>
            <a:r>
              <a:rPr lang="fr-FR" sz="1800" dirty="0" smtClean="0"/>
              <a:t> </a:t>
            </a:r>
            <a:r>
              <a:rPr lang="fr-FR" sz="1800" dirty="0" err="1" smtClean="0"/>
              <a:t>tagging</a:t>
            </a:r>
            <a:r>
              <a:rPr lang="fr-FR" sz="1800" dirty="0" smtClean="0"/>
              <a:t> of custom </a:t>
            </a:r>
            <a:r>
              <a:rPr lang="fr-FR" sz="1800" dirty="0" err="1" smtClean="0"/>
              <a:t>pictures</a:t>
            </a:r>
            <a:r>
              <a:rPr lang="fr-FR" sz="1800" dirty="0" smtClean="0"/>
              <a:t>’ stock for efficient </a:t>
            </a:r>
            <a:r>
              <a:rPr lang="fr-FR" sz="1800" dirty="0" err="1" smtClean="0"/>
              <a:t>human</a:t>
            </a:r>
            <a:r>
              <a:rPr lang="fr-FR" sz="1800" dirty="0" smtClean="0"/>
              <a:t> </a:t>
            </a:r>
            <a:r>
              <a:rPr lang="fr-FR" sz="1800" dirty="0" err="1" smtClean="0"/>
              <a:t>browsing</a:t>
            </a:r>
            <a:endParaRPr lang="fr-FR" sz="1800" dirty="0" smtClean="0"/>
          </a:p>
          <a:p>
            <a:pPr lvl="1"/>
            <a:endParaRPr lang="fr-FR" b="1" dirty="0" smtClean="0"/>
          </a:p>
          <a:p>
            <a:r>
              <a:rPr lang="fr-FR" sz="2400" dirty="0" smtClean="0"/>
              <a:t>Visual </a:t>
            </a:r>
            <a:r>
              <a:rPr lang="fr-FR" sz="2400" dirty="0" err="1" smtClean="0"/>
              <a:t>SocioStyle</a:t>
            </a:r>
            <a:r>
              <a:rPr lang="fr-FR" sz="2400" dirty="0" smtClean="0"/>
              <a:t> :</a:t>
            </a:r>
          </a:p>
          <a:p>
            <a:pPr lvl="1"/>
            <a:r>
              <a:rPr lang="fr-FR" dirty="0" err="1" smtClean="0"/>
              <a:t>Unsupervised</a:t>
            </a:r>
            <a:r>
              <a:rPr lang="fr-FR" dirty="0" smtClean="0"/>
              <a:t> </a:t>
            </a:r>
            <a:r>
              <a:rPr lang="fr-FR" dirty="0" err="1" smtClean="0"/>
              <a:t>clustering</a:t>
            </a:r>
            <a:r>
              <a:rPr lang="fr-FR" dirty="0" smtClean="0"/>
              <a:t> of </a:t>
            </a:r>
            <a:r>
              <a:rPr lang="fr-FR" dirty="0" err="1" smtClean="0"/>
              <a:t>clothes</a:t>
            </a:r>
            <a:r>
              <a:rPr lang="fr-FR" dirty="0" smtClean="0"/>
              <a:t> </a:t>
            </a:r>
            <a:r>
              <a:rPr lang="fr-FR" dirty="0" err="1" smtClean="0"/>
              <a:t>combinations</a:t>
            </a:r>
            <a:r>
              <a:rPr lang="fr-FR" dirty="0" smtClean="0"/>
              <a:t>, </a:t>
            </a:r>
            <a:r>
              <a:rPr lang="fr-FR" dirty="0" err="1" smtClean="0"/>
              <a:t>combined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customers</a:t>
            </a:r>
            <a:r>
              <a:rPr lang="fr-FR" dirty="0" smtClean="0"/>
              <a:t>’ socio-</a:t>
            </a:r>
            <a:r>
              <a:rPr lang="fr-FR" dirty="0" err="1" smtClean="0"/>
              <a:t>demographic</a:t>
            </a:r>
            <a:r>
              <a:rPr lang="fr-FR" dirty="0" smtClean="0"/>
              <a:t> data</a:t>
            </a:r>
          </a:p>
          <a:p>
            <a:pPr lvl="1"/>
            <a:endParaRPr lang="fr-FR" dirty="0" smtClean="0"/>
          </a:p>
          <a:p>
            <a:r>
              <a:rPr lang="fr-FR" sz="2400" dirty="0" smtClean="0"/>
              <a:t>Email </a:t>
            </a:r>
            <a:r>
              <a:rPr lang="fr-FR" sz="2400" dirty="0" err="1" smtClean="0"/>
              <a:t>personalization</a:t>
            </a:r>
            <a:r>
              <a:rPr lang="fr-FR" sz="2400" dirty="0" smtClean="0"/>
              <a:t> :</a:t>
            </a:r>
          </a:p>
          <a:p>
            <a:pPr lvl="1"/>
            <a:r>
              <a:rPr lang="fr-FR" dirty="0" smtClean="0"/>
              <a:t>Fine tune email </a:t>
            </a:r>
            <a:r>
              <a:rPr lang="fr-FR" dirty="0" err="1" smtClean="0"/>
              <a:t>sending</a:t>
            </a:r>
            <a:r>
              <a:rPr lang="fr-FR" dirty="0" smtClean="0"/>
              <a:t> </a:t>
            </a:r>
            <a:r>
              <a:rPr lang="fr-FR" dirty="0" err="1" smtClean="0"/>
              <a:t>according</a:t>
            </a:r>
            <a:r>
              <a:rPr lang="fr-FR" dirty="0" smtClean="0"/>
              <a:t> to </a:t>
            </a:r>
            <a:r>
              <a:rPr lang="fr-FR" dirty="0" err="1" smtClean="0"/>
              <a:t>customer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r>
              <a:rPr lang="fr-FR" dirty="0" smtClean="0"/>
              <a:t> online</a:t>
            </a:r>
          </a:p>
          <a:p>
            <a:pPr lvl="1"/>
            <a:endParaRPr lang="fr-FR" dirty="0" smtClean="0"/>
          </a:p>
          <a:p>
            <a:r>
              <a:rPr lang="fr-FR" sz="2400" dirty="0" err="1"/>
              <a:t>Chatbot</a:t>
            </a:r>
            <a:r>
              <a:rPr lang="fr-FR" sz="2400" dirty="0"/>
              <a:t> and </a:t>
            </a:r>
            <a:r>
              <a:rPr lang="fr-FR" sz="2400" dirty="0" err="1"/>
              <a:t>Personal</a:t>
            </a:r>
            <a:r>
              <a:rPr lang="fr-FR" sz="2400" dirty="0"/>
              <a:t> Assistant :</a:t>
            </a:r>
          </a:p>
          <a:p>
            <a:pPr lvl="1"/>
            <a:r>
              <a:rPr lang="fr-FR" dirty="0"/>
              <a:t>‘Hi VP,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I wear </a:t>
            </a:r>
            <a:r>
              <a:rPr lang="fr-FR" dirty="0" err="1"/>
              <a:t>today</a:t>
            </a:r>
            <a:r>
              <a:rPr lang="fr-FR" dirty="0"/>
              <a:t> ?’</a:t>
            </a:r>
          </a:p>
          <a:p>
            <a:endParaRPr lang="fr-FR" dirty="0" smtClean="0"/>
          </a:p>
          <a:p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0475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Sell</a:t>
            </a:r>
            <a:r>
              <a:rPr lang="fr-FR" dirty="0" smtClean="0"/>
              <a:t> Flow ante </a:t>
            </a:r>
            <a:r>
              <a:rPr lang="fr-FR" dirty="0" err="1" smtClean="0"/>
              <a:t>prediction</a:t>
            </a:r>
            <a:r>
              <a:rPr lang="fr-FR" dirty="0" smtClean="0"/>
              <a:t> (‘Nostradamus ++’)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 err="1" smtClean="0"/>
              <a:t>Vente-privée</a:t>
            </a:r>
            <a:r>
              <a:rPr lang="fr-FR" dirty="0" smtClean="0"/>
              <a:t> </a:t>
            </a:r>
            <a:r>
              <a:rPr lang="fr-FR" b="1" dirty="0" err="1" smtClean="0"/>
              <a:t>critical</a:t>
            </a:r>
            <a:r>
              <a:rPr lang="fr-FR" b="1" dirty="0" smtClean="0"/>
              <a:t> </a:t>
            </a:r>
            <a:r>
              <a:rPr lang="fr-FR" b="1" dirty="0" err="1" smtClean="0"/>
              <a:t>need</a:t>
            </a:r>
            <a:r>
              <a:rPr lang="fr-FR" b="1" dirty="0" smtClean="0"/>
              <a:t> : </a:t>
            </a:r>
            <a:r>
              <a:rPr lang="fr-FR" b="1" dirty="0" err="1" smtClean="0"/>
              <a:t>ship</a:t>
            </a:r>
            <a:r>
              <a:rPr lang="fr-FR" b="1" dirty="0" smtClean="0"/>
              <a:t> </a:t>
            </a:r>
            <a:r>
              <a:rPr lang="fr-FR" b="1" dirty="0" err="1" smtClean="0"/>
              <a:t>faster</a:t>
            </a:r>
            <a:endParaRPr lang="fr-FR" b="1" dirty="0" smtClean="0"/>
          </a:p>
          <a:p>
            <a:endParaRPr lang="fr-FR" dirty="0" smtClean="0"/>
          </a:p>
          <a:p>
            <a:r>
              <a:rPr lang="fr-FR" dirty="0" smtClean="0"/>
              <a:t>How to do </a:t>
            </a:r>
            <a:r>
              <a:rPr lang="fr-FR" dirty="0" err="1" smtClean="0"/>
              <a:t>that</a:t>
            </a:r>
            <a:r>
              <a:rPr lang="fr-FR" dirty="0" smtClean="0"/>
              <a:t> : for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sells</a:t>
            </a:r>
            <a:r>
              <a:rPr lang="fr-FR" dirty="0" smtClean="0"/>
              <a:t>, </a:t>
            </a:r>
            <a:r>
              <a:rPr lang="fr-FR" b="1" dirty="0" err="1" smtClean="0"/>
              <a:t>products</a:t>
            </a:r>
            <a:r>
              <a:rPr lang="fr-FR" b="1" dirty="0" smtClean="0"/>
              <a:t> are not </a:t>
            </a:r>
            <a:r>
              <a:rPr lang="fr-FR" b="1" dirty="0" err="1" smtClean="0"/>
              <a:t>yet</a:t>
            </a:r>
            <a:r>
              <a:rPr lang="fr-FR" b="1" dirty="0" smtClean="0"/>
              <a:t> </a:t>
            </a:r>
            <a:r>
              <a:rPr lang="fr-FR" dirty="0" smtClean="0"/>
              <a:t>in </a:t>
            </a:r>
            <a:r>
              <a:rPr lang="fr-FR" dirty="0" err="1" smtClean="0"/>
              <a:t>warehouses</a:t>
            </a:r>
            <a:r>
              <a:rPr lang="fr-FR" dirty="0" smtClean="0"/>
              <a:t>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wait</a:t>
            </a:r>
            <a:r>
              <a:rPr lang="fr-FR" dirty="0" smtClean="0"/>
              <a:t> for </a:t>
            </a:r>
            <a:r>
              <a:rPr lang="fr-FR" b="1" dirty="0" err="1" smtClean="0"/>
              <a:t>sufficient</a:t>
            </a:r>
            <a:r>
              <a:rPr lang="fr-FR" b="1" dirty="0" smtClean="0"/>
              <a:t> </a:t>
            </a:r>
            <a:r>
              <a:rPr lang="fr-FR" b="1" dirty="0" err="1" smtClean="0"/>
              <a:t>orders</a:t>
            </a:r>
            <a:r>
              <a:rPr lang="fr-FR" b="1" dirty="0" smtClean="0"/>
              <a:t> </a:t>
            </a:r>
          </a:p>
          <a:p>
            <a:pPr lvl="1"/>
            <a:r>
              <a:rPr lang="fr-FR" dirty="0" smtClean="0"/>
              <a:t>Nostradamus </a:t>
            </a:r>
            <a:r>
              <a:rPr lang="fr-FR" dirty="0" err="1" smtClean="0"/>
              <a:t>is</a:t>
            </a:r>
            <a:r>
              <a:rPr lang="fr-FR" dirty="0" smtClean="0"/>
              <a:t> a first </a:t>
            </a:r>
            <a:r>
              <a:rPr lang="fr-FR" dirty="0" err="1" smtClean="0"/>
              <a:t>response</a:t>
            </a:r>
            <a:r>
              <a:rPr lang="fr-FR" dirty="0" smtClean="0"/>
              <a:t>, but </a:t>
            </a:r>
            <a:r>
              <a:rPr lang="fr-FR" b="1" dirty="0" err="1" smtClean="0"/>
              <a:t>we</a:t>
            </a:r>
            <a:r>
              <a:rPr lang="fr-FR" b="1" dirty="0" smtClean="0"/>
              <a:t> </a:t>
            </a:r>
            <a:r>
              <a:rPr lang="fr-FR" b="1" dirty="0" err="1" smtClean="0"/>
              <a:t>still</a:t>
            </a:r>
            <a:r>
              <a:rPr lang="fr-FR" b="1" dirty="0" smtClean="0"/>
              <a:t> </a:t>
            </a:r>
            <a:r>
              <a:rPr lang="fr-FR" b="1" dirty="0" err="1" smtClean="0"/>
              <a:t>need</a:t>
            </a:r>
            <a:r>
              <a:rPr lang="fr-FR" b="1" dirty="0" smtClean="0"/>
              <a:t> to </a:t>
            </a:r>
            <a:r>
              <a:rPr lang="fr-FR" b="1" dirty="0" err="1" smtClean="0"/>
              <a:t>wait</a:t>
            </a:r>
            <a:r>
              <a:rPr lang="fr-FR" b="1" dirty="0" smtClean="0"/>
              <a:t> to </a:t>
            </a:r>
            <a:r>
              <a:rPr lang="fr-FR" b="1" dirty="0" err="1" smtClean="0"/>
              <a:t>see</a:t>
            </a:r>
            <a:r>
              <a:rPr lang="fr-FR" b="1" dirty="0" smtClean="0"/>
              <a:t> the </a:t>
            </a:r>
            <a:r>
              <a:rPr lang="fr-FR" b="1" dirty="0" err="1" smtClean="0"/>
              <a:t>dynamics</a:t>
            </a:r>
            <a:r>
              <a:rPr lang="fr-FR" b="1" dirty="0" smtClean="0"/>
              <a:t> !</a:t>
            </a:r>
          </a:p>
          <a:p>
            <a:endParaRPr lang="fr-FR" b="1" dirty="0"/>
          </a:p>
          <a:p>
            <a:r>
              <a:rPr lang="fr-FR" dirty="0" smtClean="0"/>
              <a:t>Can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provide</a:t>
            </a:r>
            <a:r>
              <a:rPr lang="fr-FR" dirty="0" smtClean="0"/>
              <a:t> </a:t>
            </a:r>
            <a:r>
              <a:rPr lang="fr-FR" dirty="0" err="1" smtClean="0"/>
              <a:t>predictions</a:t>
            </a:r>
            <a:r>
              <a:rPr lang="fr-FR" dirty="0" smtClean="0"/>
              <a:t> </a:t>
            </a:r>
            <a:r>
              <a:rPr lang="fr-FR" b="1" dirty="0" err="1" smtClean="0"/>
              <a:t>before</a:t>
            </a:r>
            <a:r>
              <a:rPr lang="fr-FR" b="1" dirty="0" smtClean="0"/>
              <a:t> the </a:t>
            </a:r>
            <a:r>
              <a:rPr lang="fr-FR" b="1" dirty="0" err="1" smtClean="0"/>
              <a:t>opening</a:t>
            </a:r>
            <a:r>
              <a:rPr lang="fr-FR" b="1" dirty="0" smtClean="0"/>
              <a:t> of </a:t>
            </a:r>
            <a:r>
              <a:rPr lang="fr-FR" b="1" dirty="0" err="1" smtClean="0"/>
              <a:t>sells</a:t>
            </a:r>
            <a:r>
              <a:rPr lang="fr-FR" b="1" dirty="0" smtClean="0"/>
              <a:t> (= </a:t>
            </a:r>
            <a:r>
              <a:rPr lang="fr-FR" b="1" dirty="0" err="1" smtClean="0"/>
              <a:t>without</a:t>
            </a:r>
            <a:r>
              <a:rPr lang="fr-FR" b="1" dirty="0" smtClean="0"/>
              <a:t> </a:t>
            </a:r>
            <a:r>
              <a:rPr lang="fr-FR" b="1" dirty="0" err="1" smtClean="0"/>
              <a:t>observed</a:t>
            </a:r>
            <a:r>
              <a:rPr lang="fr-FR" b="1" dirty="0" smtClean="0"/>
              <a:t> </a:t>
            </a:r>
            <a:r>
              <a:rPr lang="fr-FR" b="1" dirty="0" err="1" smtClean="0"/>
              <a:t>dynamics</a:t>
            </a:r>
            <a:r>
              <a:rPr lang="fr-FR" b="1" dirty="0" smtClean="0"/>
              <a:t> ?)</a:t>
            </a:r>
            <a:endParaRPr lang="fr-FR" b="1" dirty="0"/>
          </a:p>
          <a:p>
            <a:pPr lvl="1"/>
            <a:r>
              <a:rPr lang="fr-FR" dirty="0" smtClean="0"/>
              <a:t>One of </a:t>
            </a:r>
            <a:r>
              <a:rPr lang="fr-FR" dirty="0" err="1" smtClean="0"/>
              <a:t>VP’s</a:t>
            </a:r>
            <a:r>
              <a:rPr lang="fr-FR" dirty="0" smtClean="0"/>
              <a:t> ML team </a:t>
            </a:r>
            <a:r>
              <a:rPr lang="fr-FR" b="1" dirty="0" err="1" smtClean="0"/>
              <a:t>biggest</a:t>
            </a:r>
            <a:r>
              <a:rPr lang="fr-FR" b="1" dirty="0" smtClean="0"/>
              <a:t> challenge</a:t>
            </a:r>
          </a:p>
          <a:p>
            <a:pPr lvl="1"/>
            <a:endParaRPr lang="fr-FR" b="1" dirty="0"/>
          </a:p>
          <a:p>
            <a:r>
              <a:rPr lang="fr-FR" b="1" dirty="0" smtClean="0"/>
              <a:t>How to do </a:t>
            </a:r>
            <a:r>
              <a:rPr lang="fr-FR" b="1" dirty="0" err="1" smtClean="0"/>
              <a:t>that</a:t>
            </a:r>
            <a:r>
              <a:rPr lang="fr-FR" b="1" dirty="0" smtClean="0"/>
              <a:t> ?</a:t>
            </a:r>
          </a:p>
          <a:p>
            <a:pPr lvl="1"/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product</a:t>
            </a:r>
            <a:r>
              <a:rPr lang="fr-FR" dirty="0" smtClean="0"/>
              <a:t> type to the training inputs</a:t>
            </a:r>
          </a:p>
          <a:p>
            <a:pPr lvl="1"/>
            <a:r>
              <a:rPr lang="fr-FR" dirty="0" smtClean="0"/>
              <a:t>Explore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prediction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(</a:t>
            </a:r>
            <a:r>
              <a:rPr lang="fr-FR" dirty="0" err="1" smtClean="0"/>
              <a:t>RNNs</a:t>
            </a:r>
            <a:r>
              <a:rPr lang="fr-FR" dirty="0" smtClean="0"/>
              <a:t> ?)</a:t>
            </a:r>
          </a:p>
          <a:p>
            <a:pPr lvl="1"/>
            <a:r>
              <a:rPr lang="fr-FR" dirty="0" smtClean="0"/>
              <a:t>Use brands </a:t>
            </a:r>
            <a:r>
              <a:rPr lang="fr-FR" dirty="0" err="1" smtClean="0"/>
              <a:t>similarities</a:t>
            </a:r>
            <a:r>
              <a:rPr lang="fr-FR" dirty="0" smtClean="0"/>
              <a:t> to </a:t>
            </a:r>
            <a:r>
              <a:rPr lang="fr-FR" dirty="0" err="1" smtClean="0"/>
              <a:t>get</a:t>
            </a:r>
            <a:r>
              <a:rPr lang="fr-FR" dirty="0" smtClean="0"/>
              <a:t> insights about </a:t>
            </a:r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dynamics</a:t>
            </a:r>
            <a:endParaRPr lang="fr-FR" dirty="0" smtClean="0"/>
          </a:p>
          <a:p>
            <a:pPr lvl="1"/>
            <a:r>
              <a:rPr lang="fr-FR" dirty="0" smtClean="0"/>
              <a:t>And </a:t>
            </a:r>
            <a:r>
              <a:rPr lang="fr-FR" dirty="0" err="1" smtClean="0"/>
              <a:t>mostly</a:t>
            </a:r>
            <a:r>
              <a:rPr lang="fr-FR" dirty="0" smtClean="0"/>
              <a:t> </a:t>
            </a:r>
            <a:r>
              <a:rPr lang="fr-FR" b="1" dirty="0" smtClean="0"/>
              <a:t>update </a:t>
            </a:r>
            <a:r>
              <a:rPr lang="fr-FR" b="1" dirty="0" err="1" smtClean="0"/>
              <a:t>models</a:t>
            </a:r>
            <a:r>
              <a:rPr lang="fr-FR" b="1" dirty="0" smtClean="0"/>
              <a:t> all the time ! … </a:t>
            </a:r>
            <a:r>
              <a:rPr lang="fr-FR" b="1" dirty="0" err="1" smtClean="0"/>
              <a:t>dynamics</a:t>
            </a:r>
            <a:r>
              <a:rPr lang="fr-FR" b="1" dirty="0" smtClean="0"/>
              <a:t> are </a:t>
            </a:r>
            <a:r>
              <a:rPr lang="fr-FR" b="1" dirty="0" err="1" smtClean="0"/>
              <a:t>always</a:t>
            </a:r>
            <a:r>
              <a:rPr lang="fr-FR" b="1" dirty="0" smtClean="0"/>
              <a:t> </a:t>
            </a:r>
            <a:r>
              <a:rPr lang="fr-FR" b="1" dirty="0" err="1" smtClean="0"/>
              <a:t>varying</a:t>
            </a:r>
            <a:r>
              <a:rPr lang="fr-FR" b="1" dirty="0" smtClean="0"/>
              <a:t>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8846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794" y="5594870"/>
            <a:ext cx="276035" cy="219075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50" y="4178722"/>
            <a:ext cx="276835" cy="248719"/>
          </a:xfrm>
          <a:prstGeom prst="rect">
            <a:avLst/>
          </a:prstGeom>
        </p:spPr>
      </p:pic>
      <p:grpSp>
        <p:nvGrpSpPr>
          <p:cNvPr id="98" name="Groupe 97"/>
          <p:cNvGrpSpPr/>
          <p:nvPr/>
        </p:nvGrpSpPr>
        <p:grpSpPr>
          <a:xfrm>
            <a:off x="1969204" y="6562094"/>
            <a:ext cx="919824" cy="233223"/>
            <a:chOff x="1969204" y="6259752"/>
            <a:chExt cx="919824" cy="233223"/>
          </a:xfrm>
        </p:grpSpPr>
        <p:sp>
          <p:nvSpPr>
            <p:cNvPr id="41" name="Rectangle 40"/>
            <p:cNvSpPr/>
            <p:nvPr/>
          </p:nvSpPr>
          <p:spPr>
            <a:xfrm>
              <a:off x="1969204" y="6259752"/>
              <a:ext cx="919824" cy="233223"/>
            </a:xfrm>
            <a:prstGeom prst="rect">
              <a:avLst/>
            </a:prstGeom>
            <a:solidFill>
              <a:srgbClr val="EA56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Sous-titre 2"/>
            <p:cNvSpPr txBox="1">
              <a:spLocks/>
            </p:cNvSpPr>
            <p:nvPr/>
          </p:nvSpPr>
          <p:spPr>
            <a:xfrm>
              <a:off x="2058536" y="6276662"/>
              <a:ext cx="762830" cy="21631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800" dirty="0" smtClean="0">
                  <a:solidFill>
                    <a:schemeClr val="bg1"/>
                  </a:solidFill>
                </a:rPr>
                <a:t>FILTRER</a:t>
              </a:r>
            </a:p>
          </p:txBody>
        </p:sp>
      </p:grpSp>
      <p:cxnSp>
        <p:nvCxnSpPr>
          <p:cNvPr id="21" name="Connecteur droit 20"/>
          <p:cNvCxnSpPr/>
          <p:nvPr/>
        </p:nvCxnSpPr>
        <p:spPr>
          <a:xfrm>
            <a:off x="3060700" y="412721"/>
            <a:ext cx="9590" cy="64071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Imag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335" y="5794779"/>
            <a:ext cx="2573848" cy="105981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72" y="3015038"/>
            <a:ext cx="2573248" cy="105957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669" y="4408245"/>
            <a:ext cx="2566460" cy="105677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966" y="1619941"/>
            <a:ext cx="2573003" cy="1059472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369" y="1620343"/>
            <a:ext cx="2550351" cy="105014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34" y="3034087"/>
            <a:ext cx="2571217" cy="105873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771" y="1619941"/>
            <a:ext cx="2565283" cy="105629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552" y="3015037"/>
            <a:ext cx="2574317" cy="1060013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10" y="5798307"/>
            <a:ext cx="2584666" cy="106427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135" y="5810394"/>
            <a:ext cx="2566929" cy="1056971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338" y="4403483"/>
            <a:ext cx="2592075" cy="1067325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775" y="4420945"/>
            <a:ext cx="2566030" cy="1056601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15" y="1403044"/>
            <a:ext cx="276035" cy="219075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916" y="2808662"/>
            <a:ext cx="276035" cy="2190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37089" y="4178722"/>
            <a:ext cx="2573631" cy="12830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/>
          <p:cNvSpPr/>
          <p:nvPr/>
        </p:nvSpPr>
        <p:spPr>
          <a:xfrm>
            <a:off x="3637089" y="2791598"/>
            <a:ext cx="2573631" cy="12830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6333321" y="2799837"/>
            <a:ext cx="2573631" cy="12830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9029552" y="2797110"/>
            <a:ext cx="2573631" cy="12830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6321510" y="4194223"/>
            <a:ext cx="2573631" cy="12830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9031338" y="4187795"/>
            <a:ext cx="2573631" cy="12830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3637089" y="5574222"/>
            <a:ext cx="2573631" cy="12830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6333321" y="5582461"/>
            <a:ext cx="2573631" cy="12830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9029552" y="5579734"/>
            <a:ext cx="2573631" cy="1283013"/>
          </a:xfrm>
          <a:prstGeom prst="rect">
            <a:avLst/>
          </a:prstGeom>
          <a:noFill/>
          <a:ln w="38100">
            <a:solidFill>
              <a:srgbClr val="EA56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/>
          <p:cNvSpPr/>
          <p:nvPr/>
        </p:nvSpPr>
        <p:spPr>
          <a:xfrm>
            <a:off x="3645135" y="1388006"/>
            <a:ext cx="2573631" cy="12830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6341367" y="1396245"/>
            <a:ext cx="2573631" cy="12830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>
            <a:off x="9037598" y="1393518"/>
            <a:ext cx="2573631" cy="128301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/>
          </p:nvPr>
        </p:nvGraphicFramePr>
        <p:xfrm>
          <a:off x="98254" y="998926"/>
          <a:ext cx="1488012" cy="53604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88012">
                  <a:extLst>
                    <a:ext uri="{9D8B030D-6E8A-4147-A177-3AD203B41FA5}">
                      <a16:colId xmlns:a16="http://schemas.microsoft.com/office/drawing/2014/main" val="1249936066"/>
                    </a:ext>
                  </a:extLst>
                </a:gridCol>
              </a:tblGrid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opération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393074"/>
                  </a:ext>
                </a:extLst>
              </a:tr>
              <a:tr h="2398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Business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315164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Secteur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830509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Type</a:t>
                      </a:r>
                      <a:r>
                        <a:rPr lang="fr-FR" sz="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de créa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522728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Source fournie (DMAP)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997597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Lounge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428571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Mois &amp; Année d’ouverture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666233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Mois &amp; Année de prod</a:t>
                      </a:r>
                      <a:r>
                        <a:rPr lang="fr-FR" sz="800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uction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454331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Technique employée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510891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Complexité de la tâche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706554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Prod externalisée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3070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Shooting ambiance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705163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Responsable artistique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07907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Coordinateur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443994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Créatif PPM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332925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Créatif PROD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831723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Responsable shooting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843851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Assistant shooting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024126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Photographe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715822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Mannequin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744914"/>
                  </a:ext>
                </a:extLst>
              </a:tr>
              <a:tr h="1636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hmup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625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Studio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625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Nom marque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509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Pays d’ouverture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0399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Qualité DA</a:t>
                      </a:r>
                      <a:endParaRPr lang="fr-FR" sz="800" b="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059013"/>
                  </a:ext>
                </a:extLst>
              </a:tr>
            </a:tbl>
          </a:graphicData>
        </a:graphic>
      </p:graphicFrame>
      <p:sp>
        <p:nvSpPr>
          <p:cNvPr id="72" name="Rectangle 71"/>
          <p:cNvSpPr/>
          <p:nvPr/>
        </p:nvSpPr>
        <p:spPr>
          <a:xfrm>
            <a:off x="1488439" y="1236555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/>
          <p:cNvSpPr/>
          <p:nvPr/>
        </p:nvSpPr>
        <p:spPr>
          <a:xfrm>
            <a:off x="1488439" y="1452135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/>
          <p:cNvSpPr/>
          <p:nvPr/>
        </p:nvSpPr>
        <p:spPr>
          <a:xfrm>
            <a:off x="1488439" y="1015314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/>
          <p:cNvSpPr/>
          <p:nvPr/>
        </p:nvSpPr>
        <p:spPr>
          <a:xfrm>
            <a:off x="1488439" y="1895306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/>
          <p:cNvSpPr/>
          <p:nvPr/>
        </p:nvSpPr>
        <p:spPr>
          <a:xfrm>
            <a:off x="1488439" y="1674065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/>
          <p:cNvSpPr/>
          <p:nvPr/>
        </p:nvSpPr>
        <p:spPr>
          <a:xfrm>
            <a:off x="1488439" y="2547808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/>
          <p:cNvSpPr/>
          <p:nvPr/>
        </p:nvSpPr>
        <p:spPr>
          <a:xfrm>
            <a:off x="1488439" y="2763388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/>
          <p:cNvSpPr/>
          <p:nvPr/>
        </p:nvSpPr>
        <p:spPr>
          <a:xfrm>
            <a:off x="1488439" y="2332917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/>
          <p:cNvSpPr/>
          <p:nvPr/>
        </p:nvSpPr>
        <p:spPr>
          <a:xfrm>
            <a:off x="1488439" y="2966268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/>
          <p:cNvSpPr/>
          <p:nvPr/>
        </p:nvSpPr>
        <p:spPr>
          <a:xfrm>
            <a:off x="1495185" y="3819604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/>
          <p:cNvSpPr/>
          <p:nvPr/>
        </p:nvSpPr>
        <p:spPr>
          <a:xfrm>
            <a:off x="1495185" y="4035184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/>
          <p:cNvSpPr/>
          <p:nvPr/>
        </p:nvSpPr>
        <p:spPr>
          <a:xfrm>
            <a:off x="1495185" y="3611063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/>
          <p:cNvSpPr/>
          <p:nvPr/>
        </p:nvSpPr>
        <p:spPr>
          <a:xfrm>
            <a:off x="1495185" y="4472005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/>
          <p:cNvSpPr/>
          <p:nvPr/>
        </p:nvSpPr>
        <p:spPr>
          <a:xfrm>
            <a:off x="1495185" y="4681235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/>
          <p:cNvSpPr/>
          <p:nvPr/>
        </p:nvSpPr>
        <p:spPr>
          <a:xfrm>
            <a:off x="1495185" y="4257114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/>
          <p:cNvSpPr/>
          <p:nvPr/>
        </p:nvSpPr>
        <p:spPr>
          <a:xfrm>
            <a:off x="1495185" y="4898805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/>
          <p:cNvSpPr/>
          <p:nvPr/>
        </p:nvSpPr>
        <p:spPr>
          <a:xfrm>
            <a:off x="1495185" y="5114385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/>
          <p:cNvSpPr/>
          <p:nvPr/>
        </p:nvSpPr>
        <p:spPr>
          <a:xfrm>
            <a:off x="1495185" y="5538506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/>
          <p:cNvSpPr/>
          <p:nvPr/>
        </p:nvSpPr>
        <p:spPr>
          <a:xfrm>
            <a:off x="1495185" y="5747736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/>
          <p:cNvSpPr/>
          <p:nvPr/>
        </p:nvSpPr>
        <p:spPr>
          <a:xfrm>
            <a:off x="1495185" y="5329965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/>
          <p:cNvSpPr/>
          <p:nvPr/>
        </p:nvSpPr>
        <p:spPr>
          <a:xfrm>
            <a:off x="1495185" y="5952363"/>
            <a:ext cx="1393843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9" name="Imag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185" y="6189884"/>
            <a:ext cx="276035" cy="219075"/>
          </a:xfrm>
          <a:prstGeom prst="rect">
            <a:avLst/>
          </a:prstGeom>
        </p:spPr>
      </p:pic>
      <p:pic>
        <p:nvPicPr>
          <p:cNvPr id="100" name="Imag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281" y="6189884"/>
            <a:ext cx="276835" cy="248719"/>
          </a:xfrm>
          <a:prstGeom prst="rect">
            <a:avLst/>
          </a:prstGeom>
        </p:spPr>
      </p:pic>
      <p:sp>
        <p:nvSpPr>
          <p:cNvPr id="101" name="Sous-titre 2"/>
          <p:cNvSpPr txBox="1">
            <a:spLocks/>
          </p:cNvSpPr>
          <p:nvPr/>
        </p:nvSpPr>
        <p:spPr>
          <a:xfrm>
            <a:off x="3594814" y="1058177"/>
            <a:ext cx="6578887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Résultat : 1 000 réponses</a:t>
            </a:r>
          </a:p>
        </p:txBody>
      </p:sp>
      <p:sp>
        <p:nvSpPr>
          <p:cNvPr id="102" name="Sous-titre 2"/>
          <p:cNvSpPr txBox="1">
            <a:spLocks/>
          </p:cNvSpPr>
          <p:nvPr/>
        </p:nvSpPr>
        <p:spPr>
          <a:xfrm>
            <a:off x="10324691" y="1047004"/>
            <a:ext cx="245346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1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0332065" y="1056994"/>
            <a:ext cx="237972" cy="18453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Triangle isocèle 103"/>
          <p:cNvSpPr/>
          <p:nvPr/>
        </p:nvSpPr>
        <p:spPr>
          <a:xfrm rot="5400000" flipH="1">
            <a:off x="10616704" y="1098704"/>
            <a:ext cx="117295" cy="10111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Triangle isocèle 104"/>
          <p:cNvSpPr/>
          <p:nvPr/>
        </p:nvSpPr>
        <p:spPr>
          <a:xfrm rot="16200000" flipH="1">
            <a:off x="10168104" y="1105271"/>
            <a:ext cx="117295" cy="10111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Sous-titre 2"/>
          <p:cNvSpPr txBox="1">
            <a:spLocks/>
          </p:cNvSpPr>
          <p:nvPr/>
        </p:nvSpPr>
        <p:spPr>
          <a:xfrm>
            <a:off x="10728401" y="1009133"/>
            <a:ext cx="1034336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1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Sur 84 pages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486873" y="6208443"/>
            <a:ext cx="142023" cy="14164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Rectangle 113"/>
          <p:cNvSpPr/>
          <p:nvPr/>
        </p:nvSpPr>
        <p:spPr>
          <a:xfrm>
            <a:off x="2013626" y="6215728"/>
            <a:ext cx="142023" cy="14164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5" name="Sous-titre 2"/>
          <p:cNvSpPr txBox="1">
            <a:spLocks/>
          </p:cNvSpPr>
          <p:nvPr/>
        </p:nvSpPr>
        <p:spPr>
          <a:xfrm>
            <a:off x="3619918" y="1422818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NYDJ2 – ouverture février 2016</a:t>
            </a:r>
          </a:p>
        </p:txBody>
      </p:sp>
      <p:sp>
        <p:nvSpPr>
          <p:cNvPr id="117" name="Sous-titre 2"/>
          <p:cNvSpPr txBox="1">
            <a:spLocks/>
          </p:cNvSpPr>
          <p:nvPr/>
        </p:nvSpPr>
        <p:spPr>
          <a:xfrm>
            <a:off x="6321510" y="1422818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VPV_XXX – ouverture février 2016</a:t>
            </a:r>
          </a:p>
        </p:txBody>
      </p:sp>
      <p:sp>
        <p:nvSpPr>
          <p:cNvPr id="118" name="Sous-titre 2"/>
          <p:cNvSpPr txBox="1">
            <a:spLocks/>
          </p:cNvSpPr>
          <p:nvPr/>
        </p:nvSpPr>
        <p:spPr>
          <a:xfrm>
            <a:off x="9011937" y="1422818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OD_XXX – ouverture février 2016</a:t>
            </a:r>
          </a:p>
        </p:txBody>
      </p:sp>
      <p:sp>
        <p:nvSpPr>
          <p:cNvPr id="119" name="Sous-titre 2"/>
          <p:cNvSpPr txBox="1">
            <a:spLocks/>
          </p:cNvSpPr>
          <p:nvPr/>
        </p:nvSpPr>
        <p:spPr>
          <a:xfrm>
            <a:off x="3627028" y="2826138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RZD_XXX – ouverture février 2016</a:t>
            </a:r>
          </a:p>
        </p:txBody>
      </p:sp>
      <p:sp>
        <p:nvSpPr>
          <p:cNvPr id="120" name="Sous-titre 2"/>
          <p:cNvSpPr txBox="1">
            <a:spLocks/>
          </p:cNvSpPr>
          <p:nvPr/>
        </p:nvSpPr>
        <p:spPr>
          <a:xfrm>
            <a:off x="6299697" y="2837150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M_XXX – ouverture février 2016</a:t>
            </a:r>
          </a:p>
        </p:txBody>
      </p:sp>
      <p:sp>
        <p:nvSpPr>
          <p:cNvPr id="121" name="Sous-titre 2"/>
          <p:cNvSpPr txBox="1">
            <a:spLocks/>
          </p:cNvSpPr>
          <p:nvPr/>
        </p:nvSpPr>
        <p:spPr>
          <a:xfrm>
            <a:off x="3618339" y="4219721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XXX – ouverture février 2016</a:t>
            </a:r>
          </a:p>
        </p:txBody>
      </p:sp>
      <p:sp>
        <p:nvSpPr>
          <p:cNvPr id="122" name="Sous-titre 2"/>
          <p:cNvSpPr txBox="1">
            <a:spLocks/>
          </p:cNvSpPr>
          <p:nvPr/>
        </p:nvSpPr>
        <p:spPr>
          <a:xfrm>
            <a:off x="6299697" y="4226539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XXX – ouverture février 2016</a:t>
            </a:r>
          </a:p>
        </p:txBody>
      </p:sp>
      <p:sp>
        <p:nvSpPr>
          <p:cNvPr id="123" name="Sous-titre 2"/>
          <p:cNvSpPr txBox="1">
            <a:spLocks/>
          </p:cNvSpPr>
          <p:nvPr/>
        </p:nvSpPr>
        <p:spPr>
          <a:xfrm>
            <a:off x="9002522" y="4208956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RZD_XXX – ouverture février 2016</a:t>
            </a:r>
          </a:p>
        </p:txBody>
      </p:sp>
      <p:sp>
        <p:nvSpPr>
          <p:cNvPr id="124" name="Sous-titre 2"/>
          <p:cNvSpPr txBox="1">
            <a:spLocks/>
          </p:cNvSpPr>
          <p:nvPr/>
        </p:nvSpPr>
        <p:spPr>
          <a:xfrm>
            <a:off x="8999141" y="2831885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XXX – ouverture février 2016</a:t>
            </a:r>
          </a:p>
        </p:txBody>
      </p:sp>
      <p:sp>
        <p:nvSpPr>
          <p:cNvPr id="125" name="Sous-titre 2"/>
          <p:cNvSpPr txBox="1">
            <a:spLocks/>
          </p:cNvSpPr>
          <p:nvPr/>
        </p:nvSpPr>
        <p:spPr>
          <a:xfrm>
            <a:off x="3612679" y="5617706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XXX – ouverture février 2016</a:t>
            </a:r>
          </a:p>
        </p:txBody>
      </p:sp>
      <p:sp>
        <p:nvSpPr>
          <p:cNvPr id="126" name="Sous-titre 2"/>
          <p:cNvSpPr txBox="1">
            <a:spLocks/>
          </p:cNvSpPr>
          <p:nvPr/>
        </p:nvSpPr>
        <p:spPr>
          <a:xfrm>
            <a:off x="6305096" y="5604638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XXX – ouverture février 2016</a:t>
            </a:r>
          </a:p>
        </p:txBody>
      </p:sp>
      <p:sp>
        <p:nvSpPr>
          <p:cNvPr id="127" name="Sous-titre 2"/>
          <p:cNvSpPr txBox="1">
            <a:spLocks/>
          </p:cNvSpPr>
          <p:nvPr/>
        </p:nvSpPr>
        <p:spPr>
          <a:xfrm>
            <a:off x="8999141" y="5610240"/>
            <a:ext cx="2034254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8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AZURA1 – ouverture février 2016</a:t>
            </a:r>
          </a:p>
        </p:txBody>
      </p:sp>
      <p:sp>
        <p:nvSpPr>
          <p:cNvPr id="130" name="Sous-titre 2"/>
          <p:cNvSpPr txBox="1">
            <a:spLocks/>
          </p:cNvSpPr>
          <p:nvPr/>
        </p:nvSpPr>
        <p:spPr>
          <a:xfrm>
            <a:off x="1446009" y="2335395"/>
            <a:ext cx="1243540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9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Février 2016</a:t>
            </a:r>
          </a:p>
        </p:txBody>
      </p:sp>
      <p:sp>
        <p:nvSpPr>
          <p:cNvPr id="131" name="Sous-titre 2"/>
          <p:cNvSpPr txBox="1">
            <a:spLocks/>
          </p:cNvSpPr>
          <p:nvPr/>
        </p:nvSpPr>
        <p:spPr>
          <a:xfrm>
            <a:off x="1462867" y="1665487"/>
            <a:ext cx="1243540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9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Nouvelle créa</a:t>
            </a:r>
          </a:p>
        </p:txBody>
      </p:sp>
      <p:sp>
        <p:nvSpPr>
          <p:cNvPr id="132" name="Triangle isocèle 131"/>
          <p:cNvSpPr/>
          <p:nvPr/>
        </p:nvSpPr>
        <p:spPr>
          <a:xfrm rot="10800000" flipH="1">
            <a:off x="2668620" y="2393200"/>
            <a:ext cx="117295" cy="10111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Triangle isocèle 132"/>
          <p:cNvSpPr/>
          <p:nvPr/>
        </p:nvSpPr>
        <p:spPr>
          <a:xfrm rot="10800000" flipH="1">
            <a:off x="2686261" y="1728158"/>
            <a:ext cx="117295" cy="10111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4" name="Rectangle 133"/>
          <p:cNvSpPr/>
          <p:nvPr/>
        </p:nvSpPr>
        <p:spPr>
          <a:xfrm>
            <a:off x="1495185" y="3204516"/>
            <a:ext cx="142023" cy="14164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5" name="Sous-titre 2"/>
          <p:cNvSpPr txBox="1">
            <a:spLocks/>
          </p:cNvSpPr>
          <p:nvPr/>
        </p:nvSpPr>
        <p:spPr>
          <a:xfrm>
            <a:off x="1451603" y="1232784"/>
            <a:ext cx="1243540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9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Tous</a:t>
            </a:r>
          </a:p>
        </p:txBody>
      </p:sp>
      <p:sp>
        <p:nvSpPr>
          <p:cNvPr id="136" name="Triangle isocèle 135"/>
          <p:cNvSpPr/>
          <p:nvPr/>
        </p:nvSpPr>
        <p:spPr>
          <a:xfrm rot="10800000" flipH="1">
            <a:off x="2693098" y="1289274"/>
            <a:ext cx="117295" cy="10111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Rectangle 136"/>
          <p:cNvSpPr/>
          <p:nvPr/>
        </p:nvSpPr>
        <p:spPr>
          <a:xfrm>
            <a:off x="1495185" y="3409264"/>
            <a:ext cx="142023" cy="14164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8" name="Rectangle 137"/>
          <p:cNvSpPr/>
          <p:nvPr/>
        </p:nvSpPr>
        <p:spPr>
          <a:xfrm>
            <a:off x="1495185" y="2139333"/>
            <a:ext cx="142023" cy="14164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9" name="Triangle isocèle 138"/>
          <p:cNvSpPr/>
          <p:nvPr/>
        </p:nvSpPr>
        <p:spPr>
          <a:xfrm rot="10800000" flipH="1">
            <a:off x="2701979" y="6011718"/>
            <a:ext cx="117295" cy="10111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0" name="Sous-titre 2"/>
          <p:cNvSpPr txBox="1">
            <a:spLocks/>
          </p:cNvSpPr>
          <p:nvPr/>
        </p:nvSpPr>
        <p:spPr>
          <a:xfrm>
            <a:off x="1469966" y="5962943"/>
            <a:ext cx="1243540" cy="232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900" dirty="0" smtClean="0">
                <a:solidFill>
                  <a:schemeClr val="bg1">
                    <a:lumMod val="65000"/>
                  </a:schemeClr>
                </a:solidFill>
                <a:latin typeface="Futura BQ Light" panose="02000503030000020003" pitchFamily="50" charset="0"/>
              </a:rPr>
              <a:t>Tous</a:t>
            </a:r>
          </a:p>
        </p:txBody>
      </p:sp>
      <p:sp>
        <p:nvSpPr>
          <p:cNvPr id="141" name="Titre 1"/>
          <p:cNvSpPr>
            <a:spLocks noGrp="1"/>
          </p:cNvSpPr>
          <p:nvPr>
            <p:ph type="title"/>
          </p:nvPr>
        </p:nvSpPr>
        <p:spPr>
          <a:xfrm>
            <a:off x="593802" y="260688"/>
            <a:ext cx="10974807" cy="360000"/>
          </a:xfrm>
        </p:spPr>
        <p:txBody>
          <a:bodyPr/>
          <a:lstStyle/>
          <a:p>
            <a:r>
              <a:rPr lang="fr-FR" dirty="0" err="1" smtClean="0"/>
              <a:t>Unsupervised</a:t>
            </a:r>
            <a:r>
              <a:rPr lang="fr-FR" dirty="0" smtClean="0"/>
              <a:t> Image </a:t>
            </a:r>
            <a:r>
              <a:rPr lang="fr-FR" dirty="0" err="1" smtClean="0"/>
              <a:t>Tagging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089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Unsupervised</a:t>
            </a:r>
            <a:r>
              <a:rPr lang="fr-FR" dirty="0" smtClean="0"/>
              <a:t> Image </a:t>
            </a:r>
            <a:r>
              <a:rPr lang="fr-FR" dirty="0" err="1" smtClean="0"/>
              <a:t>Tagging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 smtClean="0"/>
              <a:t>Business </a:t>
            </a:r>
            <a:r>
              <a:rPr lang="fr-FR" dirty="0" err="1" smtClean="0"/>
              <a:t>need</a:t>
            </a:r>
            <a:r>
              <a:rPr lang="fr-FR" dirty="0" smtClean="0"/>
              <a:t> : </a:t>
            </a:r>
            <a:r>
              <a:rPr lang="fr-FR" dirty="0" err="1" smtClean="0"/>
              <a:t>quickly</a:t>
            </a:r>
            <a:r>
              <a:rPr lang="fr-FR" dirty="0" smtClean="0"/>
              <a:t> and </a:t>
            </a:r>
            <a:r>
              <a:rPr lang="fr-FR" dirty="0" err="1" smtClean="0"/>
              <a:t>easily</a:t>
            </a:r>
            <a:r>
              <a:rPr lang="fr-FR" dirty="0" smtClean="0"/>
              <a:t> </a:t>
            </a:r>
            <a:r>
              <a:rPr lang="fr-FR" dirty="0" err="1" smtClean="0"/>
              <a:t>browse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</a:t>
            </a:r>
            <a:r>
              <a:rPr lang="fr-FR" b="1" dirty="0" smtClean="0"/>
              <a:t>all </a:t>
            </a:r>
            <a:r>
              <a:rPr lang="fr-FR" b="1" dirty="0" err="1" smtClean="0"/>
              <a:t>kinds</a:t>
            </a:r>
            <a:r>
              <a:rPr lang="fr-FR" dirty="0"/>
              <a:t> </a:t>
            </a:r>
            <a:r>
              <a:rPr lang="fr-FR" dirty="0" smtClean="0"/>
              <a:t>of images </a:t>
            </a:r>
            <a:r>
              <a:rPr lang="fr-FR" dirty="0" err="1" smtClean="0"/>
              <a:t>created</a:t>
            </a:r>
            <a:r>
              <a:rPr lang="fr-FR" dirty="0" smtClean="0"/>
              <a:t> by VP</a:t>
            </a:r>
          </a:p>
          <a:p>
            <a:pPr lvl="1"/>
            <a:r>
              <a:rPr lang="fr-FR" dirty="0" err="1" smtClean="0"/>
              <a:t>Banners</a:t>
            </a:r>
            <a:endParaRPr lang="fr-FR" dirty="0" smtClean="0"/>
          </a:p>
          <a:p>
            <a:pPr lvl="1"/>
            <a:r>
              <a:rPr lang="fr-FR" dirty="0" err="1" smtClean="0"/>
              <a:t>Products</a:t>
            </a:r>
            <a:r>
              <a:rPr lang="fr-FR" dirty="0" smtClean="0"/>
              <a:t>’ images</a:t>
            </a:r>
          </a:p>
          <a:p>
            <a:pPr lvl="1"/>
            <a:r>
              <a:rPr lang="fr-FR" dirty="0" smtClean="0"/>
              <a:t>Pop up</a:t>
            </a:r>
          </a:p>
          <a:p>
            <a:pPr lvl="1"/>
            <a:r>
              <a:rPr lang="fr-FR" dirty="0" err="1" smtClean="0"/>
              <a:t>Models</a:t>
            </a:r>
            <a:r>
              <a:rPr lang="fr-FR" dirty="0" smtClean="0"/>
              <a:t>’ shootings</a:t>
            </a:r>
          </a:p>
          <a:p>
            <a:pPr lvl="1"/>
            <a:r>
              <a:rPr lang="fr-FR" dirty="0" smtClean="0"/>
              <a:t>Etc.</a:t>
            </a:r>
          </a:p>
          <a:p>
            <a:pPr lvl="1"/>
            <a:endParaRPr lang="fr-FR" dirty="0"/>
          </a:p>
          <a:p>
            <a:r>
              <a:rPr lang="fr-FR" b="1" dirty="0" smtClean="0"/>
              <a:t>Machine Learning </a:t>
            </a:r>
            <a:r>
              <a:rPr lang="fr-FR" b="1" dirty="0" err="1" smtClean="0"/>
              <a:t>need</a:t>
            </a:r>
            <a:r>
              <a:rPr lang="fr-FR" b="1" dirty="0" smtClean="0"/>
              <a:t> :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</a:t>
            </a:r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kind</a:t>
            </a:r>
            <a:r>
              <a:rPr lang="fr-FR" dirty="0" smtClean="0"/>
              <a:t> of </a:t>
            </a:r>
            <a:r>
              <a:rPr lang="fr-FR" b="1" dirty="0" err="1" smtClean="0"/>
              <a:t>unsupervised</a:t>
            </a:r>
            <a:r>
              <a:rPr lang="fr-FR" b="1" dirty="0" smtClean="0"/>
              <a:t> </a:t>
            </a:r>
            <a:r>
              <a:rPr lang="fr-FR" b="1" dirty="0" err="1" smtClean="0"/>
              <a:t>learning</a:t>
            </a:r>
            <a:r>
              <a:rPr lang="fr-FR" b="1" dirty="0" smtClean="0"/>
              <a:t> for </a:t>
            </a:r>
            <a:r>
              <a:rPr lang="fr-FR" b="1" dirty="0" err="1" smtClean="0"/>
              <a:t>visual</a:t>
            </a:r>
            <a:r>
              <a:rPr lang="fr-FR" b="1" dirty="0" smtClean="0"/>
              <a:t> </a:t>
            </a:r>
            <a:r>
              <a:rPr lang="fr-FR" b="1" dirty="0" err="1" smtClean="0"/>
              <a:t>features</a:t>
            </a:r>
            <a:endParaRPr lang="fr-FR" b="1" dirty="0" smtClean="0"/>
          </a:p>
          <a:p>
            <a:endParaRPr lang="fr-FR" b="1" dirty="0"/>
          </a:p>
          <a:p>
            <a:r>
              <a:rPr lang="fr-FR" dirty="0" smtClean="0"/>
              <a:t>Insights for </a:t>
            </a:r>
            <a:r>
              <a:rPr lang="fr-FR" dirty="0" err="1" smtClean="0"/>
              <a:t>nexts</a:t>
            </a:r>
            <a:r>
              <a:rPr lang="fr-FR" dirty="0" smtClean="0"/>
              <a:t> </a:t>
            </a:r>
            <a:r>
              <a:rPr lang="fr-FR" dirty="0" err="1" smtClean="0"/>
              <a:t>works</a:t>
            </a:r>
            <a:r>
              <a:rPr lang="fr-FR" dirty="0" smtClean="0"/>
              <a:t> : </a:t>
            </a:r>
          </a:p>
          <a:p>
            <a:pPr lvl="1"/>
            <a:r>
              <a:rPr lang="fr-FR" dirty="0" err="1" smtClean="0"/>
              <a:t>begin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an efficient CNN (+RNN for </a:t>
            </a:r>
            <a:r>
              <a:rPr lang="fr-FR" dirty="0" err="1" smtClean="0"/>
              <a:t>including</a:t>
            </a:r>
            <a:r>
              <a:rPr lang="fr-FR" dirty="0" smtClean="0"/>
              <a:t> </a:t>
            </a:r>
            <a:r>
              <a:rPr lang="fr-FR" dirty="0" err="1" smtClean="0"/>
              <a:t>metadata</a:t>
            </a:r>
            <a:r>
              <a:rPr lang="fr-FR" dirty="0" smtClean="0"/>
              <a:t>) classifier on </a:t>
            </a:r>
            <a:r>
              <a:rPr lang="fr-FR" dirty="0" err="1" smtClean="0"/>
              <a:t>ImageNet</a:t>
            </a:r>
            <a:endParaRPr lang="fr-FR" dirty="0" smtClean="0"/>
          </a:p>
          <a:p>
            <a:pPr lvl="1"/>
            <a:r>
              <a:rPr lang="fr-FR" dirty="0" err="1" smtClean="0"/>
              <a:t>Transform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an </a:t>
            </a:r>
            <a:r>
              <a:rPr lang="fr-FR" dirty="0" err="1" smtClean="0"/>
              <a:t>autoencoder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7393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 Socio Style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b="1" dirty="0" err="1" smtClean="0"/>
              <a:t>Another</a:t>
            </a:r>
            <a:r>
              <a:rPr lang="fr-FR" b="1" dirty="0" smtClean="0"/>
              <a:t> business </a:t>
            </a:r>
            <a:r>
              <a:rPr lang="fr-FR" b="1" dirty="0" err="1" smtClean="0"/>
              <a:t>need</a:t>
            </a:r>
            <a:r>
              <a:rPr lang="fr-FR" b="1" dirty="0" smtClean="0"/>
              <a:t> : </a:t>
            </a:r>
          </a:p>
          <a:p>
            <a:pPr lvl="1"/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match business </a:t>
            </a:r>
            <a:r>
              <a:rPr lang="fr-FR" dirty="0" err="1" smtClean="0"/>
              <a:t>rules</a:t>
            </a:r>
            <a:r>
              <a:rPr lang="fr-FR" dirty="0" smtClean="0"/>
              <a:t> for </a:t>
            </a:r>
            <a:r>
              <a:rPr lang="fr-FR" dirty="0" err="1" smtClean="0"/>
              <a:t>clothing</a:t>
            </a:r>
            <a:r>
              <a:rPr lang="fr-FR" dirty="0" smtClean="0"/>
              <a:t> ‘styles’ </a:t>
            </a:r>
            <a:r>
              <a:rPr lang="fr-FR" dirty="0" err="1" smtClean="0"/>
              <a:t>with</a:t>
            </a:r>
            <a:r>
              <a:rPr lang="fr-FR" dirty="0" smtClean="0"/>
              <a:t> machine-</a:t>
            </a:r>
            <a:r>
              <a:rPr lang="fr-FR" dirty="0" err="1" smtClean="0"/>
              <a:t>calculated</a:t>
            </a:r>
            <a:r>
              <a:rPr lang="fr-FR" dirty="0" smtClean="0"/>
              <a:t> ‘styles’ ?</a:t>
            </a:r>
          </a:p>
          <a:p>
            <a:pPr lvl="1"/>
            <a:endParaRPr lang="fr-FR" dirty="0"/>
          </a:p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/>
              <a:t> </a:t>
            </a:r>
            <a:r>
              <a:rPr lang="fr-FR" dirty="0" smtClean="0"/>
              <a:t>have :</a:t>
            </a:r>
          </a:p>
          <a:p>
            <a:pPr lvl="1"/>
            <a:r>
              <a:rPr lang="fr-FR" dirty="0" smtClean="0"/>
              <a:t>Set of images for socio-styles </a:t>
            </a:r>
            <a:r>
              <a:rPr lang="fr-FR" dirty="0" err="1" smtClean="0"/>
              <a:t>defined</a:t>
            </a:r>
            <a:r>
              <a:rPr lang="fr-FR" dirty="0" smtClean="0"/>
              <a:t> by </a:t>
            </a:r>
            <a:r>
              <a:rPr lang="fr-FR" dirty="0" err="1" smtClean="0"/>
              <a:t>creation</a:t>
            </a:r>
            <a:r>
              <a:rPr lang="fr-FR" dirty="0" smtClean="0"/>
              <a:t> </a:t>
            </a:r>
            <a:r>
              <a:rPr lang="fr-FR" dirty="0" err="1" smtClean="0"/>
              <a:t>department</a:t>
            </a:r>
            <a:r>
              <a:rPr lang="fr-FR" dirty="0" smtClean="0"/>
              <a:t> : full-size </a:t>
            </a:r>
            <a:r>
              <a:rPr lang="fr-FR" dirty="0" err="1" smtClean="0"/>
              <a:t>models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clothing</a:t>
            </a:r>
            <a:r>
              <a:rPr lang="fr-FR" dirty="0" smtClean="0"/>
              <a:t> on </a:t>
            </a:r>
            <a:r>
              <a:rPr lang="fr-FR" dirty="0" err="1" smtClean="0"/>
              <a:t>them</a:t>
            </a:r>
            <a:endParaRPr lang="fr-FR" dirty="0" smtClean="0"/>
          </a:p>
          <a:p>
            <a:pPr lvl="1"/>
            <a:r>
              <a:rPr lang="fr-FR" dirty="0" smtClean="0"/>
              <a:t>Set of images </a:t>
            </a:r>
            <a:r>
              <a:rPr lang="fr-FR" dirty="0" err="1" smtClean="0"/>
              <a:t>associated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products</a:t>
            </a:r>
            <a:r>
              <a:rPr lang="fr-FR" dirty="0" smtClean="0"/>
              <a:t>… </a:t>
            </a:r>
            <a:r>
              <a:rPr lang="fr-FR" b="1" dirty="0" err="1" smtClean="0"/>
              <a:t>associated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tags, labels, type of </a:t>
            </a:r>
            <a:r>
              <a:rPr lang="fr-FR" b="1" dirty="0" err="1" smtClean="0"/>
              <a:t>products</a:t>
            </a:r>
            <a:r>
              <a:rPr lang="fr-FR" b="1" dirty="0" smtClean="0"/>
              <a:t> !</a:t>
            </a:r>
          </a:p>
          <a:p>
            <a:pPr lvl="1"/>
            <a:endParaRPr lang="fr-FR" b="1" dirty="0"/>
          </a:p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began</a:t>
            </a:r>
            <a:r>
              <a:rPr lang="fr-FR" dirty="0" smtClean="0"/>
              <a:t> to do :</a:t>
            </a:r>
          </a:p>
          <a:p>
            <a:pPr lvl="1"/>
            <a:r>
              <a:rPr lang="fr-FR" dirty="0" smtClean="0"/>
              <a:t>Auto-</a:t>
            </a:r>
            <a:r>
              <a:rPr lang="fr-FR" dirty="0" err="1" smtClean="0"/>
              <a:t>encoders</a:t>
            </a:r>
            <a:r>
              <a:rPr lang="fr-FR" dirty="0" smtClean="0"/>
              <a:t> CNN, for </a:t>
            </a:r>
            <a:r>
              <a:rPr lang="fr-FR" dirty="0" err="1" smtClean="0"/>
              <a:t>unsupervised</a:t>
            </a:r>
            <a:r>
              <a:rPr lang="fr-FR" dirty="0" smtClean="0"/>
              <a:t> </a:t>
            </a:r>
            <a:r>
              <a:rPr lang="fr-FR" dirty="0" err="1" smtClean="0"/>
              <a:t>clustering</a:t>
            </a:r>
            <a:r>
              <a:rPr lang="fr-FR" dirty="0" smtClean="0"/>
              <a:t> of </a:t>
            </a:r>
            <a:r>
              <a:rPr lang="fr-FR" dirty="0" err="1" smtClean="0"/>
              <a:t>sociostyles</a:t>
            </a:r>
            <a:r>
              <a:rPr lang="fr-FR" dirty="0" smtClean="0"/>
              <a:t> </a:t>
            </a:r>
            <a:r>
              <a:rPr lang="fr-FR" dirty="0" err="1" smtClean="0"/>
              <a:t>pictures</a:t>
            </a:r>
            <a:endParaRPr lang="fr-FR" dirty="0" smtClean="0"/>
          </a:p>
          <a:p>
            <a:pPr lvl="1"/>
            <a:r>
              <a:rPr lang="fr-FR" dirty="0" smtClean="0"/>
              <a:t>Compare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human</a:t>
            </a:r>
            <a:r>
              <a:rPr lang="fr-FR" dirty="0" smtClean="0"/>
              <a:t> labels set on </a:t>
            </a:r>
            <a:r>
              <a:rPr lang="fr-FR" dirty="0" err="1" smtClean="0"/>
              <a:t>these</a:t>
            </a:r>
            <a:r>
              <a:rPr lang="fr-FR" dirty="0" smtClean="0"/>
              <a:t> images</a:t>
            </a:r>
          </a:p>
          <a:p>
            <a:pPr lvl="1"/>
            <a:r>
              <a:rPr lang="fr-FR" b="1" dirty="0" err="1" smtClean="0"/>
              <a:t>Classify</a:t>
            </a:r>
            <a:r>
              <a:rPr lang="fr-FR" b="1" dirty="0" smtClean="0"/>
              <a:t> new images </a:t>
            </a:r>
            <a:r>
              <a:rPr lang="fr-FR" b="1" dirty="0" err="1" smtClean="0"/>
              <a:t>into</a:t>
            </a:r>
            <a:r>
              <a:rPr lang="fr-FR" b="1" dirty="0" smtClean="0"/>
              <a:t> </a:t>
            </a:r>
            <a:r>
              <a:rPr lang="fr-FR" b="1" dirty="0" err="1" smtClean="0"/>
              <a:t>existing</a:t>
            </a:r>
            <a:r>
              <a:rPr lang="fr-FR" b="1" dirty="0" smtClean="0"/>
              <a:t> </a:t>
            </a:r>
            <a:r>
              <a:rPr lang="fr-FR" b="1" dirty="0" err="1" smtClean="0"/>
              <a:t>sociostyles</a:t>
            </a:r>
            <a:r>
              <a:rPr lang="fr-FR" b="1" dirty="0" smtClean="0"/>
              <a:t> !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61251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Email </a:t>
            </a:r>
            <a:r>
              <a:rPr lang="fr-FR" dirty="0" err="1" smtClean="0"/>
              <a:t>Personalization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fr-FR" dirty="0" err="1" smtClean="0"/>
              <a:t>Currently</a:t>
            </a:r>
            <a:r>
              <a:rPr lang="fr-FR" dirty="0" smtClean="0"/>
              <a:t>, </a:t>
            </a:r>
            <a:r>
              <a:rPr lang="fr-FR" dirty="0" err="1" smtClean="0"/>
              <a:t>vente-privée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sending</a:t>
            </a:r>
            <a:r>
              <a:rPr lang="fr-FR" dirty="0" smtClean="0"/>
              <a:t> </a:t>
            </a:r>
            <a:r>
              <a:rPr lang="fr-FR" b="1" dirty="0" err="1" smtClean="0"/>
              <a:t>huge</a:t>
            </a:r>
            <a:r>
              <a:rPr lang="fr-FR" b="1" dirty="0" smtClean="0"/>
              <a:t> </a:t>
            </a:r>
            <a:r>
              <a:rPr lang="fr-FR" dirty="0" err="1" smtClean="0"/>
              <a:t>amount</a:t>
            </a:r>
            <a:r>
              <a:rPr lang="fr-FR" dirty="0" smtClean="0"/>
              <a:t> of emails :</a:t>
            </a:r>
          </a:p>
          <a:p>
            <a:pPr lvl="1"/>
            <a:r>
              <a:rPr lang="fr-FR" dirty="0" smtClean="0"/>
              <a:t>for </a:t>
            </a:r>
            <a:r>
              <a:rPr lang="fr-FR" dirty="0" err="1" smtClean="0"/>
              <a:t>customers</a:t>
            </a:r>
            <a:r>
              <a:rPr lang="fr-FR" dirty="0" smtClean="0"/>
              <a:t> </a:t>
            </a:r>
            <a:r>
              <a:rPr lang="fr-FR" dirty="0" err="1" smtClean="0"/>
              <a:t>targeting</a:t>
            </a:r>
            <a:endParaRPr lang="fr-FR" dirty="0" smtClean="0"/>
          </a:p>
          <a:p>
            <a:pPr lvl="1"/>
            <a:r>
              <a:rPr lang="fr-FR" dirty="0" smtClean="0"/>
              <a:t>for </a:t>
            </a:r>
            <a:r>
              <a:rPr lang="fr-FR" dirty="0" err="1" smtClean="0"/>
              <a:t>avoiding</a:t>
            </a:r>
            <a:r>
              <a:rPr lang="fr-FR" dirty="0" smtClean="0"/>
              <a:t> </a:t>
            </a:r>
            <a:r>
              <a:rPr lang="fr-FR" dirty="0" err="1" smtClean="0"/>
              <a:t>churn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b="1" dirty="0" smtClean="0"/>
              <a:t>Right </a:t>
            </a:r>
            <a:r>
              <a:rPr lang="fr-FR" b="1" dirty="0" err="1" smtClean="0"/>
              <a:t>now</a:t>
            </a:r>
            <a:r>
              <a:rPr lang="fr-FR" b="1" dirty="0" smtClean="0"/>
              <a:t> </a:t>
            </a:r>
            <a:r>
              <a:rPr lang="fr-FR" dirty="0" smtClean="0"/>
              <a:t>: email </a:t>
            </a:r>
            <a:r>
              <a:rPr lang="fr-FR" dirty="0" err="1" smtClean="0"/>
              <a:t>sending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driven</a:t>
            </a:r>
            <a:r>
              <a:rPr lang="fr-FR" dirty="0" smtClean="0"/>
              <a:t> by business </a:t>
            </a:r>
            <a:r>
              <a:rPr lang="fr-FR" dirty="0" err="1" smtClean="0"/>
              <a:t>rules</a:t>
            </a:r>
            <a:endParaRPr lang="fr-FR" dirty="0" smtClean="0"/>
          </a:p>
          <a:p>
            <a:endParaRPr lang="fr-FR" dirty="0"/>
          </a:p>
          <a:p>
            <a:r>
              <a:rPr lang="fr-FR" b="1" dirty="0" err="1" smtClean="0"/>
              <a:t>Next</a:t>
            </a:r>
            <a:r>
              <a:rPr lang="fr-FR" b="1" dirty="0" smtClean="0"/>
              <a:t> </a:t>
            </a:r>
            <a:r>
              <a:rPr lang="fr-FR" b="1" dirty="0" err="1" smtClean="0"/>
              <a:t>step</a:t>
            </a:r>
            <a:r>
              <a:rPr lang="fr-FR" b="1" dirty="0" smtClean="0"/>
              <a:t> </a:t>
            </a:r>
            <a:r>
              <a:rPr lang="fr-FR" dirty="0" smtClean="0"/>
              <a:t>: email </a:t>
            </a:r>
            <a:r>
              <a:rPr lang="fr-FR" dirty="0" err="1" smtClean="0"/>
              <a:t>sending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driven</a:t>
            </a:r>
            <a:r>
              <a:rPr lang="fr-FR" dirty="0" smtClean="0"/>
              <a:t> by </a:t>
            </a:r>
            <a:r>
              <a:rPr lang="fr-FR" b="1" dirty="0" smtClean="0"/>
              <a:t>Machine Learning !</a:t>
            </a:r>
            <a:endParaRPr lang="fr-FR" b="1" dirty="0"/>
          </a:p>
          <a:p>
            <a:endParaRPr lang="fr-FR" b="1" dirty="0" smtClean="0"/>
          </a:p>
          <a:p>
            <a:r>
              <a:rPr lang="fr-FR" dirty="0" err="1" smtClean="0"/>
              <a:t>What</a:t>
            </a:r>
            <a:r>
              <a:rPr lang="fr-FR" dirty="0" smtClean="0"/>
              <a:t> to do :</a:t>
            </a:r>
          </a:p>
          <a:p>
            <a:pPr lvl="1"/>
            <a:r>
              <a:rPr lang="fr-FR" dirty="0" smtClean="0"/>
              <a:t>Use </a:t>
            </a:r>
            <a:r>
              <a:rPr lang="fr-FR" dirty="0" err="1" smtClean="0"/>
              <a:t>Member</a:t>
            </a:r>
            <a:r>
              <a:rPr lang="fr-FR" dirty="0" smtClean="0"/>
              <a:t> </a:t>
            </a:r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Prediction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b="1" dirty="0" err="1" smtClean="0"/>
              <a:t>Churn</a:t>
            </a:r>
            <a:r>
              <a:rPr lang="fr-FR" b="1" dirty="0" smtClean="0"/>
              <a:t> </a:t>
            </a:r>
            <a:r>
              <a:rPr lang="fr-FR" b="1" dirty="0" err="1" smtClean="0"/>
              <a:t>Probability</a:t>
            </a:r>
            <a:endParaRPr lang="fr-FR" b="1" dirty="0" smtClean="0"/>
          </a:p>
          <a:p>
            <a:pPr lvl="1"/>
            <a:r>
              <a:rPr lang="fr-FR" b="1" dirty="0" smtClean="0"/>
              <a:t>But </a:t>
            </a:r>
            <a:r>
              <a:rPr lang="fr-FR" b="1" dirty="0" err="1" smtClean="0"/>
              <a:t>mostly</a:t>
            </a:r>
            <a:r>
              <a:rPr lang="fr-FR" b="1" dirty="0" smtClean="0"/>
              <a:t> : </a:t>
            </a:r>
            <a:r>
              <a:rPr lang="fr-FR" b="1" dirty="0" err="1" smtClean="0"/>
              <a:t>we</a:t>
            </a:r>
            <a:r>
              <a:rPr lang="fr-FR" b="1" dirty="0" smtClean="0"/>
              <a:t> </a:t>
            </a:r>
            <a:r>
              <a:rPr lang="fr-FR" b="1" dirty="0" err="1" smtClean="0"/>
              <a:t>still</a:t>
            </a:r>
            <a:r>
              <a:rPr lang="fr-FR" b="1" dirty="0" smtClean="0"/>
              <a:t> </a:t>
            </a:r>
            <a:r>
              <a:rPr lang="fr-FR" b="1" dirty="0" err="1" smtClean="0"/>
              <a:t>need</a:t>
            </a:r>
            <a:r>
              <a:rPr lang="fr-FR" b="1" dirty="0" smtClean="0"/>
              <a:t> to </a:t>
            </a:r>
            <a:r>
              <a:rPr lang="fr-FR" b="1" dirty="0" err="1" smtClean="0"/>
              <a:t>gather</a:t>
            </a:r>
            <a:r>
              <a:rPr lang="fr-FR" b="1" dirty="0" smtClean="0"/>
              <a:t> data, </a:t>
            </a:r>
            <a:r>
              <a:rPr lang="fr-FR" b="1" dirty="0" err="1" smtClean="0"/>
              <a:t>through</a:t>
            </a:r>
            <a:r>
              <a:rPr lang="fr-FR" b="1" dirty="0" smtClean="0"/>
              <a:t> A/B </a:t>
            </a:r>
            <a:r>
              <a:rPr lang="fr-FR" b="1" dirty="0" err="1" smtClean="0"/>
              <a:t>Testing</a:t>
            </a:r>
            <a:r>
              <a:rPr lang="fr-FR" b="1" dirty="0" smtClean="0"/>
              <a:t> and </a:t>
            </a:r>
            <a:r>
              <a:rPr lang="fr-FR" b="1" dirty="0" err="1" smtClean="0"/>
              <a:t>other</a:t>
            </a:r>
            <a:r>
              <a:rPr lang="fr-FR" b="1" dirty="0" smtClean="0"/>
              <a:t> </a:t>
            </a:r>
            <a:r>
              <a:rPr lang="fr-FR" b="1" dirty="0" err="1" smtClean="0"/>
              <a:t>means</a:t>
            </a:r>
            <a:r>
              <a:rPr lang="fr-FR" b="1" dirty="0" smtClean="0"/>
              <a:t>, to </a:t>
            </a:r>
            <a:r>
              <a:rPr lang="fr-FR" b="1" dirty="0" err="1" smtClean="0"/>
              <a:t>allow</a:t>
            </a:r>
            <a:r>
              <a:rPr lang="fr-FR" b="1" dirty="0" smtClean="0"/>
              <a:t> machine </a:t>
            </a:r>
            <a:r>
              <a:rPr lang="fr-FR" b="1" dirty="0" err="1" smtClean="0"/>
              <a:t>learning</a:t>
            </a:r>
            <a:r>
              <a:rPr lang="fr-FR" b="1" dirty="0" smtClean="0"/>
              <a:t> </a:t>
            </a:r>
            <a:r>
              <a:rPr lang="fr-FR" b="1" dirty="0" err="1" smtClean="0"/>
              <a:t>models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6405076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GLOBAL CONCLUSIONS – BUSINESS PERSPECTIVE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 err="1" smtClean="0"/>
              <a:t>Gathering</a:t>
            </a:r>
            <a:r>
              <a:rPr lang="fr-FR" dirty="0" smtClean="0"/>
              <a:t> data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b="1" dirty="0" err="1" smtClean="0"/>
              <a:t>extremely</a:t>
            </a:r>
            <a:r>
              <a:rPr lang="fr-FR" b="1" dirty="0" smtClean="0"/>
              <a:t> </a:t>
            </a:r>
            <a:r>
              <a:rPr lang="fr-FR" b="1" dirty="0" err="1" smtClean="0"/>
              <a:t>difficult</a:t>
            </a:r>
            <a:r>
              <a:rPr lang="fr-FR" b="1" dirty="0" smtClean="0"/>
              <a:t> and time </a:t>
            </a:r>
            <a:r>
              <a:rPr lang="fr-FR" b="1" dirty="0" err="1" smtClean="0"/>
              <a:t>costly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Most data </a:t>
            </a:r>
            <a:r>
              <a:rPr lang="fr-FR" dirty="0" err="1" smtClean="0"/>
              <a:t>scientist</a:t>
            </a:r>
            <a:r>
              <a:rPr lang="fr-FR" dirty="0" smtClean="0"/>
              <a:t> time </a:t>
            </a:r>
            <a:r>
              <a:rPr lang="fr-FR" dirty="0" err="1" smtClean="0"/>
              <a:t>spent</a:t>
            </a:r>
            <a:r>
              <a:rPr lang="fr-FR" dirty="0" smtClean="0"/>
              <a:t> on engineering… for the moment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Business </a:t>
            </a:r>
            <a:r>
              <a:rPr lang="fr-FR" dirty="0" err="1" smtClean="0"/>
              <a:t>rules</a:t>
            </a:r>
            <a:r>
              <a:rPr lang="fr-FR" dirty="0" smtClean="0"/>
              <a:t> are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b="1" dirty="0" smtClean="0"/>
              <a:t>far more efficient</a:t>
            </a:r>
            <a:r>
              <a:rPr lang="fr-FR" dirty="0" smtClean="0"/>
              <a:t> (in </a:t>
            </a:r>
            <a:r>
              <a:rPr lang="fr-FR" dirty="0" err="1" smtClean="0"/>
              <a:t>terms</a:t>
            </a:r>
            <a:r>
              <a:rPr lang="fr-FR" dirty="0" smtClean="0"/>
              <a:t> of ROI) </a:t>
            </a:r>
            <a:r>
              <a:rPr lang="fr-FR" dirty="0" err="1" smtClean="0"/>
              <a:t>than</a:t>
            </a:r>
            <a:r>
              <a:rPr lang="fr-FR" dirty="0" smtClean="0"/>
              <a:t> ML…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But ML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often</a:t>
            </a:r>
            <a:r>
              <a:rPr lang="fr-FR" dirty="0" smtClean="0"/>
              <a:t> far more efficient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b="1" dirty="0" err="1" smtClean="0"/>
              <a:t>nothing</a:t>
            </a:r>
            <a:r>
              <a:rPr lang="fr-FR" b="1" dirty="0" smtClean="0"/>
              <a:t> at all </a:t>
            </a:r>
            <a:r>
              <a:rPr lang="fr-FR" dirty="0" smtClean="0"/>
              <a:t>!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A/B test </a:t>
            </a:r>
            <a:r>
              <a:rPr lang="fr-FR" dirty="0" err="1" smtClean="0"/>
              <a:t>is</a:t>
            </a:r>
            <a:r>
              <a:rPr lang="fr-FR" dirty="0" smtClean="0"/>
              <a:t> the one </a:t>
            </a:r>
            <a:r>
              <a:rPr lang="fr-FR" dirty="0" err="1" smtClean="0"/>
              <a:t>judge</a:t>
            </a: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endParaRPr lang="fr-FR" dirty="0" smtClean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 </a:t>
            </a:r>
            <a:r>
              <a:rPr lang="fr-FR" b="1" dirty="0" err="1" smtClean="0"/>
              <a:t>Everything</a:t>
            </a:r>
            <a:r>
              <a:rPr lang="fr-FR" b="1" dirty="0" smtClean="0"/>
              <a:t> </a:t>
            </a:r>
            <a:r>
              <a:rPr lang="fr-FR" b="1" dirty="0" err="1" smtClean="0"/>
              <a:t>is</a:t>
            </a:r>
            <a:r>
              <a:rPr lang="fr-FR" b="1" dirty="0" smtClean="0"/>
              <a:t> </a:t>
            </a:r>
            <a:r>
              <a:rPr lang="fr-FR" b="1" dirty="0" err="1" smtClean="0"/>
              <a:t>linked</a:t>
            </a:r>
            <a:r>
              <a:rPr lang="fr-FR" dirty="0" smtClean="0"/>
              <a:t> : </a:t>
            </a:r>
            <a:r>
              <a:rPr lang="fr-FR" dirty="0" err="1" smtClean="0"/>
              <a:t>better</a:t>
            </a:r>
            <a:r>
              <a:rPr lang="fr-FR" dirty="0" smtClean="0"/>
              <a:t> data on one </a:t>
            </a:r>
            <a:r>
              <a:rPr lang="fr-FR" dirty="0" err="1" smtClean="0"/>
              <a:t>side</a:t>
            </a:r>
            <a:r>
              <a:rPr lang="fr-FR" dirty="0" smtClean="0"/>
              <a:t> leads to </a:t>
            </a:r>
            <a:r>
              <a:rPr lang="fr-FR" dirty="0" err="1" smtClean="0"/>
              <a:t>better</a:t>
            </a:r>
            <a:r>
              <a:rPr lang="fr-FR" dirty="0" smtClean="0"/>
              <a:t> data on </a:t>
            </a:r>
            <a:r>
              <a:rPr lang="fr-FR" dirty="0" err="1" smtClean="0"/>
              <a:t>another</a:t>
            </a:r>
            <a:r>
              <a:rPr lang="fr-FR" dirty="0" smtClean="0"/>
              <a:t> </a:t>
            </a:r>
            <a:r>
              <a:rPr lang="fr-FR" dirty="0" err="1" smtClean="0"/>
              <a:t>side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example</a:t>
            </a:r>
            <a:r>
              <a:rPr lang="fr-FR" dirty="0" smtClean="0"/>
              <a:t> : </a:t>
            </a:r>
            <a:r>
              <a:rPr lang="fr-FR" dirty="0" err="1" smtClean="0"/>
              <a:t>product</a:t>
            </a:r>
            <a:r>
              <a:rPr lang="fr-FR" dirty="0" smtClean="0"/>
              <a:t> classification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 smtClean="0"/>
              <a:t>Garbage</a:t>
            </a:r>
            <a:r>
              <a:rPr lang="fr-FR" dirty="0" smtClean="0"/>
              <a:t> in… </a:t>
            </a:r>
            <a:r>
              <a:rPr lang="fr-FR" b="1" dirty="0" err="1" smtClean="0"/>
              <a:t>garbage</a:t>
            </a:r>
            <a:r>
              <a:rPr lang="fr-FR" b="1" dirty="0" smtClean="0"/>
              <a:t> out </a:t>
            </a:r>
            <a:r>
              <a:rPr lang="fr-FR" dirty="0" smtClean="0"/>
              <a:t>!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smtClean="0"/>
              <a:t>Good </a:t>
            </a:r>
            <a:r>
              <a:rPr lang="fr-FR" dirty="0" err="1" smtClean="0"/>
              <a:t>algorithms</a:t>
            </a:r>
            <a:r>
              <a:rPr lang="fr-FR" dirty="0" smtClean="0"/>
              <a:t> are </a:t>
            </a:r>
            <a:r>
              <a:rPr lang="fr-FR" dirty="0" err="1" smtClean="0"/>
              <a:t>scalable</a:t>
            </a:r>
            <a:r>
              <a:rPr lang="fr-FR" dirty="0" smtClean="0"/>
              <a:t> </a:t>
            </a:r>
            <a:r>
              <a:rPr lang="fr-FR" dirty="0" err="1" smtClean="0"/>
              <a:t>algorithms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76410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7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Home Page </a:t>
            </a:r>
            <a:r>
              <a:rPr lang="fr-FR" dirty="0" err="1" smtClean="0"/>
              <a:t>Personalization</a:t>
            </a:r>
            <a:r>
              <a:rPr lang="fr-FR" dirty="0" smtClean="0"/>
              <a:t> (‘Perso’)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sz="2400" dirty="0" smtClean="0"/>
              <a:t>Collaborative </a:t>
            </a:r>
            <a:r>
              <a:rPr lang="fr-FR" sz="2400" dirty="0" err="1" smtClean="0"/>
              <a:t>Filtering</a:t>
            </a:r>
            <a:r>
              <a:rPr lang="fr-FR" sz="2400" dirty="0" smtClean="0"/>
              <a:t> : how to do </a:t>
            </a:r>
            <a:r>
              <a:rPr lang="fr-FR" sz="2400" dirty="0" err="1" smtClean="0"/>
              <a:t>that</a:t>
            </a:r>
            <a:r>
              <a:rPr lang="fr-FR" sz="2400" dirty="0" smtClean="0"/>
              <a:t> ?</a:t>
            </a:r>
          </a:p>
          <a:p>
            <a:endParaRPr lang="fr-FR" sz="2400" b="1" dirty="0"/>
          </a:p>
          <a:p>
            <a:r>
              <a:rPr lang="fr-FR" sz="2400" b="1" dirty="0" smtClean="0"/>
              <a:t>Data :</a:t>
            </a:r>
            <a:endParaRPr lang="fr-FR" sz="2400" dirty="0" smtClean="0"/>
          </a:p>
          <a:p>
            <a:pPr lvl="1"/>
            <a:r>
              <a:rPr lang="fr-FR" sz="2200" dirty="0" err="1" smtClean="0"/>
              <a:t>We</a:t>
            </a:r>
            <a:r>
              <a:rPr lang="fr-FR" sz="2200" dirty="0" smtClean="0"/>
              <a:t> </a:t>
            </a:r>
            <a:r>
              <a:rPr lang="fr-FR" sz="2200" dirty="0" err="1" smtClean="0"/>
              <a:t>built</a:t>
            </a:r>
            <a:r>
              <a:rPr lang="fr-FR" sz="2200" dirty="0" smtClean="0"/>
              <a:t> a </a:t>
            </a:r>
            <a:r>
              <a:rPr lang="fr-FR" sz="2200" b="1" dirty="0" smtClean="0"/>
              <a:t>matrix of brands </a:t>
            </a:r>
            <a:r>
              <a:rPr lang="fr-FR" sz="2200" b="1" dirty="0" err="1" smtClean="0"/>
              <a:t>co-visits</a:t>
            </a:r>
            <a:r>
              <a:rPr lang="fr-FR" sz="2200" b="1" dirty="0" smtClean="0"/>
              <a:t>/</a:t>
            </a:r>
            <a:r>
              <a:rPr lang="fr-FR" sz="2200" b="1" dirty="0" err="1" smtClean="0"/>
              <a:t>similarities</a:t>
            </a:r>
            <a:endParaRPr lang="fr-FR" sz="2200" b="1" dirty="0" smtClean="0"/>
          </a:p>
          <a:p>
            <a:pPr lvl="1"/>
            <a:r>
              <a:rPr lang="fr-FR" sz="2200" dirty="0" smtClean="0"/>
              <a:t>And </a:t>
            </a:r>
            <a:r>
              <a:rPr lang="fr-FR" sz="2200" dirty="0" err="1" smtClean="0"/>
              <a:t>then</a:t>
            </a:r>
            <a:r>
              <a:rPr lang="fr-FR" sz="2200" dirty="0" smtClean="0"/>
              <a:t>… </a:t>
            </a:r>
            <a:r>
              <a:rPr lang="fr-FR" sz="2200" dirty="0" err="1" smtClean="0"/>
              <a:t>we</a:t>
            </a:r>
            <a:r>
              <a:rPr lang="fr-FR" sz="2200" dirty="0" smtClean="0"/>
              <a:t> </a:t>
            </a:r>
            <a:r>
              <a:rPr lang="fr-FR" sz="2200" dirty="0" err="1" smtClean="0"/>
              <a:t>try</a:t>
            </a:r>
            <a:r>
              <a:rPr lang="fr-FR" sz="2200" dirty="0" smtClean="0"/>
              <a:t> to </a:t>
            </a:r>
            <a:r>
              <a:rPr lang="fr-FR" sz="2200" dirty="0" err="1" smtClean="0"/>
              <a:t>factorize</a:t>
            </a:r>
            <a:r>
              <a:rPr lang="fr-FR" sz="2200" dirty="0" smtClean="0"/>
              <a:t> !</a:t>
            </a:r>
          </a:p>
          <a:p>
            <a:pPr lvl="1"/>
            <a:r>
              <a:rPr lang="fr-FR" sz="2200" dirty="0" smtClean="0"/>
              <a:t>…</a:t>
            </a:r>
            <a:r>
              <a:rPr lang="fr-FR" sz="2200" dirty="0" err="1" smtClean="0"/>
              <a:t>knowing</a:t>
            </a:r>
            <a:r>
              <a:rPr lang="fr-FR" sz="2200" dirty="0" smtClean="0"/>
              <a:t> </a:t>
            </a:r>
            <a:r>
              <a:rPr lang="fr-FR" sz="2200" dirty="0" err="1" smtClean="0"/>
              <a:t>that</a:t>
            </a:r>
            <a:r>
              <a:rPr lang="fr-FR" sz="2200" dirty="0" smtClean="0"/>
              <a:t> </a:t>
            </a:r>
            <a:r>
              <a:rPr lang="fr-FR" sz="2200" dirty="0" err="1" smtClean="0"/>
              <a:t>there</a:t>
            </a:r>
            <a:r>
              <a:rPr lang="fr-FR" sz="2200" dirty="0" smtClean="0"/>
              <a:t> are </a:t>
            </a:r>
            <a:r>
              <a:rPr lang="fr-FR" sz="2200" dirty="0" err="1" smtClean="0"/>
              <a:t>many</a:t>
            </a:r>
            <a:r>
              <a:rPr lang="fr-FR" sz="2200" dirty="0" smtClean="0"/>
              <a:t> </a:t>
            </a:r>
            <a:r>
              <a:rPr lang="fr-FR" sz="2200" dirty="0" err="1" smtClean="0"/>
              <a:t>lacking</a:t>
            </a:r>
            <a:r>
              <a:rPr lang="fr-FR" sz="2200" dirty="0" smtClean="0"/>
              <a:t> data in the matrix</a:t>
            </a:r>
          </a:p>
          <a:p>
            <a:endParaRPr lang="fr-FR" sz="2400" b="1" dirty="0" smtClean="0"/>
          </a:p>
          <a:p>
            <a:r>
              <a:rPr lang="fr-FR" sz="2400" b="1" dirty="0" smtClean="0"/>
              <a:t>Goal</a:t>
            </a:r>
            <a:r>
              <a:rPr lang="fr-FR" sz="2400" dirty="0" smtClean="0"/>
              <a:t> : </a:t>
            </a:r>
          </a:p>
          <a:p>
            <a:pPr lvl="1"/>
            <a:r>
              <a:rPr lang="fr-FR" sz="2200" dirty="0" err="1" smtClean="0"/>
              <a:t>representation</a:t>
            </a:r>
            <a:r>
              <a:rPr lang="fr-FR" sz="2200" dirty="0" smtClean="0"/>
              <a:t> of a </a:t>
            </a:r>
            <a:r>
              <a:rPr lang="fr-FR" sz="2200" dirty="0" err="1" smtClean="0"/>
              <a:t>member</a:t>
            </a:r>
            <a:r>
              <a:rPr lang="fr-FR" sz="2200" dirty="0" smtClean="0"/>
              <a:t> </a:t>
            </a:r>
            <a:r>
              <a:rPr lang="fr-FR" sz="2200" b="1" dirty="0" smtClean="0"/>
              <a:t>as a </a:t>
            </a:r>
            <a:r>
              <a:rPr lang="fr-FR" sz="2200" b="1" dirty="0" err="1" smtClean="0"/>
              <a:t>vector</a:t>
            </a:r>
            <a:endParaRPr lang="fr-FR" sz="2200" b="1" dirty="0" smtClean="0"/>
          </a:p>
          <a:p>
            <a:pPr lvl="1"/>
            <a:r>
              <a:rPr lang="fr-FR" sz="2200" dirty="0" err="1" smtClean="0"/>
              <a:t>Representation</a:t>
            </a:r>
            <a:r>
              <a:rPr lang="fr-FR" sz="2200" dirty="0" smtClean="0"/>
              <a:t> of a brand</a:t>
            </a:r>
            <a:r>
              <a:rPr lang="fr-FR" sz="2200" b="1" dirty="0" smtClean="0"/>
              <a:t> as a </a:t>
            </a:r>
            <a:r>
              <a:rPr lang="fr-FR" sz="2200" b="1" dirty="0" err="1" smtClean="0"/>
              <a:t>vector</a:t>
            </a:r>
            <a:endParaRPr lang="fr-FR" sz="2200" b="1" dirty="0" smtClean="0"/>
          </a:p>
          <a:p>
            <a:pPr lvl="1"/>
            <a:r>
              <a:rPr lang="fr-FR" sz="2200" b="1" dirty="0" smtClean="0"/>
              <a:t>Rank brands </a:t>
            </a:r>
            <a:r>
              <a:rPr lang="fr-FR" sz="2200" b="1" dirty="0" err="1" smtClean="0"/>
              <a:t>according</a:t>
            </a:r>
            <a:r>
              <a:rPr lang="fr-FR" sz="2200" b="1" dirty="0" smtClean="0"/>
              <a:t> to a </a:t>
            </a:r>
            <a:r>
              <a:rPr lang="fr-FR" sz="2200" b="1" dirty="0" err="1" smtClean="0"/>
              <a:t>member</a:t>
            </a:r>
            <a:r>
              <a:rPr lang="fr-FR" sz="2200" b="1" dirty="0" smtClean="0"/>
              <a:t>… </a:t>
            </a:r>
            <a:r>
              <a:rPr lang="fr-FR" sz="2200" b="1" dirty="0" err="1" smtClean="0"/>
              <a:t>even</a:t>
            </a:r>
            <a:r>
              <a:rPr lang="fr-FR" sz="2200" b="1" dirty="0" smtClean="0"/>
              <a:t> </a:t>
            </a:r>
            <a:r>
              <a:rPr lang="fr-FR" sz="2200" b="1" dirty="0" err="1" smtClean="0"/>
              <a:t>with</a:t>
            </a:r>
            <a:r>
              <a:rPr lang="fr-FR" sz="2200" b="1" dirty="0" smtClean="0"/>
              <a:t> </a:t>
            </a:r>
            <a:r>
              <a:rPr lang="fr-FR" sz="2200" b="1" dirty="0" err="1" smtClean="0"/>
              <a:t>lacking</a:t>
            </a:r>
            <a:r>
              <a:rPr lang="fr-FR" sz="2200" b="1" dirty="0" smtClean="0"/>
              <a:t> information</a:t>
            </a:r>
          </a:p>
          <a:p>
            <a:endParaRPr lang="fr-FR" sz="2600" dirty="0" smtClean="0"/>
          </a:p>
          <a:p>
            <a:r>
              <a:rPr lang="fr-FR" sz="2600" dirty="0" err="1" smtClean="0"/>
              <a:t>We</a:t>
            </a:r>
            <a:r>
              <a:rPr lang="fr-FR" sz="2600" dirty="0" smtClean="0"/>
              <a:t> </a:t>
            </a:r>
            <a:r>
              <a:rPr lang="fr-FR" sz="2600" dirty="0" err="1"/>
              <a:t>can</a:t>
            </a:r>
            <a:r>
              <a:rPr lang="fr-FR" sz="2600" dirty="0"/>
              <a:t> </a:t>
            </a:r>
            <a:r>
              <a:rPr lang="fr-FR" sz="2600" dirty="0" err="1"/>
              <a:t>add</a:t>
            </a:r>
            <a:r>
              <a:rPr lang="fr-FR" sz="2600" dirty="0"/>
              <a:t> extra data : </a:t>
            </a:r>
            <a:r>
              <a:rPr lang="fr-FR" sz="2600" b="1" dirty="0"/>
              <a:t>socio </a:t>
            </a:r>
            <a:r>
              <a:rPr lang="fr-FR" sz="2600" b="1" dirty="0" err="1" smtClean="0"/>
              <a:t>demographics</a:t>
            </a:r>
            <a:endParaRPr lang="fr-FR" sz="2600" b="1" dirty="0" smtClean="0"/>
          </a:p>
          <a:p>
            <a:pPr lvl="1"/>
            <a:endParaRPr lang="fr-FR" sz="2200" dirty="0"/>
          </a:p>
          <a:p>
            <a:r>
              <a:rPr lang="fr-FR" sz="2400" dirty="0" smtClean="0"/>
              <a:t>Is brands </a:t>
            </a:r>
            <a:r>
              <a:rPr lang="fr-FR" sz="2400" dirty="0" err="1" smtClean="0"/>
              <a:t>ranking</a:t>
            </a:r>
            <a:r>
              <a:rPr lang="fr-FR" sz="2400" dirty="0" smtClean="0"/>
              <a:t> </a:t>
            </a:r>
            <a:r>
              <a:rPr lang="fr-FR" sz="2400" dirty="0" err="1" smtClean="0"/>
              <a:t>sufficient</a:t>
            </a:r>
            <a:r>
              <a:rPr lang="fr-FR" sz="2400" dirty="0" smtClean="0"/>
              <a:t> ? For </a:t>
            </a:r>
            <a:r>
              <a:rPr lang="fr-FR" sz="2400" dirty="0" err="1" smtClean="0"/>
              <a:t>perfect</a:t>
            </a:r>
            <a:r>
              <a:rPr lang="fr-FR" sz="2400" dirty="0" smtClean="0"/>
              <a:t> </a:t>
            </a:r>
            <a:r>
              <a:rPr lang="fr-FR" sz="2400" dirty="0" err="1" smtClean="0"/>
              <a:t>personalization</a:t>
            </a:r>
            <a:r>
              <a:rPr lang="fr-FR" sz="2400" dirty="0" smtClean="0"/>
              <a:t>, not </a:t>
            </a:r>
            <a:r>
              <a:rPr lang="fr-FR" sz="2400" dirty="0" err="1" smtClean="0"/>
              <a:t>really</a:t>
            </a:r>
            <a:r>
              <a:rPr lang="fr-FR" sz="2400" dirty="0" smtClean="0"/>
              <a:t>.</a:t>
            </a:r>
            <a:br>
              <a:rPr lang="fr-FR" sz="2400" dirty="0" smtClean="0"/>
            </a:br>
            <a:r>
              <a:rPr lang="fr-FR" sz="2400" dirty="0" err="1" smtClean="0"/>
              <a:t>Ideally</a:t>
            </a:r>
            <a:r>
              <a:rPr lang="fr-FR" sz="2400" dirty="0" smtClean="0"/>
              <a:t> </a:t>
            </a:r>
            <a:r>
              <a:rPr lang="fr-FR" sz="2400" dirty="0" err="1" smtClean="0"/>
              <a:t>we</a:t>
            </a:r>
            <a:r>
              <a:rPr lang="fr-FR" sz="2400" dirty="0" smtClean="0"/>
              <a:t> </a:t>
            </a:r>
            <a:r>
              <a:rPr lang="fr-FR" sz="2400" dirty="0" err="1" smtClean="0"/>
              <a:t>would</a:t>
            </a:r>
            <a:r>
              <a:rPr lang="fr-FR" sz="2400" dirty="0" smtClean="0"/>
              <a:t> have </a:t>
            </a:r>
            <a:r>
              <a:rPr lang="fr-FR" sz="2400" dirty="0" err="1" smtClean="0"/>
              <a:t>covisits</a:t>
            </a:r>
            <a:r>
              <a:rPr lang="fr-FR" sz="2400" dirty="0" smtClean="0"/>
              <a:t> on </a:t>
            </a:r>
            <a:endParaRPr lang="fr-FR" sz="2200" b="1" dirty="0" smtClean="0"/>
          </a:p>
          <a:p>
            <a:pPr lvl="1"/>
            <a:r>
              <a:rPr lang="fr-FR" sz="2200" b="1" dirty="0" smtClean="0"/>
              <a:t>Banner/vitrine </a:t>
            </a:r>
            <a:r>
              <a:rPr lang="fr-FR" sz="2200" b="1" dirty="0" err="1" smtClean="0"/>
              <a:t>mood</a:t>
            </a:r>
            <a:endParaRPr lang="fr-FR" sz="2200" b="1" dirty="0" smtClean="0"/>
          </a:p>
          <a:p>
            <a:pPr lvl="1"/>
            <a:r>
              <a:rPr lang="fr-FR" sz="2200" b="1" dirty="0" smtClean="0"/>
              <a:t>macro </a:t>
            </a:r>
            <a:r>
              <a:rPr lang="fr-FR" sz="2200" b="1" dirty="0" err="1" smtClean="0"/>
              <a:t>product</a:t>
            </a:r>
            <a:r>
              <a:rPr lang="fr-FR" sz="2200" b="1" dirty="0" smtClean="0"/>
              <a:t> </a:t>
            </a:r>
            <a:r>
              <a:rPr lang="fr-FR" sz="2200" b="1" dirty="0" err="1" smtClean="0"/>
              <a:t>sector</a:t>
            </a:r>
            <a:endParaRPr lang="fr-FR" sz="2200" b="1" dirty="0" smtClean="0"/>
          </a:p>
          <a:p>
            <a:pPr lvl="1"/>
            <a:r>
              <a:rPr lang="fr-FR" sz="2200" b="1" dirty="0" err="1"/>
              <a:t>product</a:t>
            </a:r>
            <a:r>
              <a:rPr lang="fr-FR" sz="2200" b="1" dirty="0"/>
              <a:t> type</a:t>
            </a:r>
            <a:endParaRPr lang="fr-FR" sz="2200" b="1" dirty="0" smtClean="0"/>
          </a:p>
          <a:p>
            <a:pPr lvl="1"/>
            <a:endParaRPr lang="fr-FR" sz="2200" b="1" dirty="0" smtClean="0"/>
          </a:p>
          <a:p>
            <a:pPr lvl="1"/>
            <a:endParaRPr lang="fr-FR" sz="2200" dirty="0"/>
          </a:p>
          <a:p>
            <a:endParaRPr lang="fr-FR" sz="2400" dirty="0" smtClean="0"/>
          </a:p>
        </p:txBody>
      </p:sp>
    </p:spTree>
    <p:extLst>
      <p:ext uri="{BB962C8B-B14F-4D97-AF65-F5344CB8AC3E}">
        <p14:creationId xmlns:p14="http://schemas.microsoft.com/office/powerpoint/2010/main" val="196146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6292116"/>
            <a:ext cx="1440160" cy="3997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492" y="2680096"/>
            <a:ext cx="582847" cy="5974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16808" y="2888294"/>
            <a:ext cx="1224136" cy="208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2794329" y="1813747"/>
            <a:ext cx="29759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spc="50" dirty="0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brand </a:t>
            </a:r>
            <a:r>
              <a:rPr lang="fr-FR" sz="2800" b="1" spc="50" dirty="0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perspective</a:t>
            </a:r>
            <a:endParaRPr lang="fr-FR" sz="2800" b="1" spc="50" dirty="0">
              <a:ln w="0"/>
              <a:solidFill>
                <a:srgbClr val="8C8282">
                  <a:lumMod val="60000"/>
                  <a:lumOff val="4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808" y="4138539"/>
            <a:ext cx="1527064" cy="9505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6662612" y="1813747"/>
            <a:ext cx="3086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spc="50" dirty="0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vitrine perspective</a:t>
            </a:r>
            <a:endParaRPr lang="fr-FR" sz="2800" b="1" spc="50" dirty="0">
              <a:ln w="0"/>
              <a:solidFill>
                <a:srgbClr val="8C8282">
                  <a:lumMod val="60000"/>
                  <a:lumOff val="4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82547" y="5158207"/>
            <a:ext cx="3282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spc="50" dirty="0" err="1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product</a:t>
            </a:r>
            <a:r>
              <a:rPr lang="fr-FR" sz="2800" b="1" spc="50" dirty="0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 perspective</a:t>
            </a:r>
            <a:endParaRPr lang="fr-FR" sz="2800" b="1" spc="50" dirty="0">
              <a:ln w="0"/>
              <a:solidFill>
                <a:srgbClr val="8C8282">
                  <a:lumMod val="60000"/>
                  <a:lumOff val="4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764207" y="5158207"/>
            <a:ext cx="30235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spc="50" dirty="0" err="1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sector</a:t>
            </a:r>
            <a:r>
              <a:rPr lang="fr-FR" sz="2800" b="1" spc="50" dirty="0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 perspective</a:t>
            </a:r>
            <a:endParaRPr lang="fr-FR" sz="2800" b="1" spc="50" dirty="0">
              <a:ln w="0"/>
              <a:solidFill>
                <a:srgbClr val="8C8282">
                  <a:lumMod val="60000"/>
                  <a:lumOff val="40000"/>
                </a:srgb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5" y="2538798"/>
            <a:ext cx="2074973" cy="8488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02" y="4005433"/>
            <a:ext cx="1886522" cy="121680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5994289" y="1503457"/>
            <a:ext cx="384004" cy="403244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567608" y="3717032"/>
            <a:ext cx="6840760" cy="14401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exte 5"/>
          <p:cNvSpPr>
            <a:spLocks noGrp="1"/>
          </p:cNvSpPr>
          <p:nvPr>
            <p:ph type="body" idx="4294967295"/>
          </p:nvPr>
        </p:nvSpPr>
        <p:spPr>
          <a:xfrm>
            <a:off x="6384032" y="692696"/>
            <a:ext cx="4104456" cy="36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Clr>
                <a:srgbClr val="E10078"/>
              </a:buClr>
              <a:buNone/>
            </a:pPr>
            <a:r>
              <a:rPr lang="fr-FR" sz="2000" b="1" spc="9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</a:t>
            </a:r>
            <a:r>
              <a:rPr lang="fr-FR" sz="2000" b="1" spc="9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  <a:r>
              <a:rPr lang="fr-FR" sz="2000" b="1" spc="9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have up to </a:t>
            </a:r>
            <a:r>
              <a:rPr lang="fr-FR" sz="2000" b="1" spc="9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4 </a:t>
            </a:r>
            <a:r>
              <a:rPr lang="fr-FR" sz="2000" b="1" spc="9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perspectives </a:t>
            </a:r>
          </a:p>
          <a:p>
            <a:pPr marL="0" indent="0" algn="ctr">
              <a:buClr>
                <a:srgbClr val="E10078"/>
              </a:buClr>
              <a:buNone/>
            </a:pPr>
            <a:r>
              <a:rPr lang="fr-FR" sz="2000" b="1" spc="9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(= association </a:t>
            </a:r>
            <a:r>
              <a:rPr lang="fr-FR" sz="2000" b="1" spc="9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spaces</a:t>
            </a:r>
            <a:r>
              <a:rPr lang="fr-FR" sz="2000" b="1" spc="9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fr-FR" sz="1400" b="1" spc="9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676672" y="1555698"/>
            <a:ext cx="2520280" cy="202370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145534" y="3918898"/>
            <a:ext cx="2520280" cy="2023704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515876" y="4036385"/>
            <a:ext cx="1679227" cy="174723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228012" y="1694004"/>
            <a:ext cx="1679227" cy="1747239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15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>
            <a:off x="5447928" y="116632"/>
            <a:ext cx="1296144" cy="662473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6292116"/>
            <a:ext cx="1440160" cy="39971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17742" y="116633"/>
            <a:ext cx="9150258" cy="125343"/>
          </a:xfrm>
          <a:prstGeom prst="rect">
            <a:avLst/>
          </a:prstGeom>
          <a:solidFill>
            <a:srgbClr val="E1007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711624" y="2322475"/>
            <a:ext cx="3328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b="1" dirty="0">
                <a:solidFill>
                  <a:srgbClr val="E10078"/>
                </a:solidFill>
                <a:latin typeface="Calibri" panose="020F0502020204030204" pitchFamily="34" charset="0"/>
              </a:rPr>
              <a:t>#    PREFERENCES. </a:t>
            </a:r>
          </a:p>
          <a:p>
            <a:r>
              <a:rPr lang="fr-FR" b="1" spc="50" dirty="0" err="1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They</a:t>
            </a:r>
            <a:r>
              <a:rPr lang="fr-FR" b="1" spc="50" dirty="0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 are stable over time.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3459478"/>
            <a:ext cx="2309242" cy="162570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32104" y="2325573"/>
            <a:ext cx="2813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200" b="1" dirty="0">
                <a:solidFill>
                  <a:srgbClr val="E10078"/>
                </a:solidFill>
                <a:latin typeface="Calibri" panose="020F0502020204030204" pitchFamily="34" charset="0"/>
              </a:rPr>
              <a:t>#    TRENDS. </a:t>
            </a:r>
          </a:p>
          <a:p>
            <a:r>
              <a:rPr lang="fr-FR" b="1" spc="50" dirty="0" err="1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They</a:t>
            </a:r>
            <a:r>
              <a:rPr lang="fr-FR" b="1" spc="50" dirty="0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 are </a:t>
            </a:r>
            <a:r>
              <a:rPr lang="fr-FR" b="1" spc="50" dirty="0" err="1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current</a:t>
            </a:r>
            <a:r>
              <a:rPr lang="fr-FR" b="1" spc="50" dirty="0">
                <a:ln w="0"/>
                <a:solidFill>
                  <a:srgbClr val="8C8282">
                    <a:lumMod val="60000"/>
                    <a:lumOff val="40000"/>
                  </a:srgb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70" y="3386645"/>
            <a:ext cx="2767599" cy="1881967"/>
          </a:xfrm>
          <a:prstGeom prst="rect">
            <a:avLst/>
          </a:prstGeom>
        </p:spPr>
      </p:pic>
      <p:sp>
        <p:nvSpPr>
          <p:cNvPr id="14" name="Espace réservé du texte 5"/>
          <p:cNvSpPr>
            <a:spLocks noGrp="1"/>
          </p:cNvSpPr>
          <p:nvPr>
            <p:ph type="body" idx="4294967295"/>
          </p:nvPr>
        </p:nvSpPr>
        <p:spPr>
          <a:xfrm>
            <a:off x="6384032" y="692696"/>
            <a:ext cx="4104456" cy="36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ctr">
              <a:buClr>
                <a:srgbClr val="E10078"/>
              </a:buClr>
              <a:buNone/>
            </a:pPr>
            <a:r>
              <a:rPr lang="fr-FR" sz="2000" b="1" spc="9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We</a:t>
            </a:r>
            <a:r>
              <a:rPr lang="fr-FR" sz="2000" b="1" spc="9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have 2 </a:t>
            </a:r>
            <a:r>
              <a:rPr lang="fr-FR" sz="2000" b="1" spc="9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modalities</a:t>
            </a:r>
            <a:r>
              <a:rPr lang="fr-FR" sz="2000" b="1" spc="9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</a:t>
            </a:r>
          </a:p>
          <a:p>
            <a:pPr marL="0" indent="0" algn="ctr">
              <a:buClr>
                <a:srgbClr val="E10078"/>
              </a:buClr>
              <a:buNone/>
            </a:pPr>
            <a:r>
              <a:rPr lang="fr-FR" sz="2000" b="1" spc="9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(= type of dimensions for </a:t>
            </a:r>
            <a:r>
              <a:rPr lang="fr-FR" sz="2000" b="1" spc="90" dirty="0" err="1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members</a:t>
            </a:r>
            <a:r>
              <a:rPr lang="fr-FR" sz="2000" b="1" spc="9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)</a:t>
            </a:r>
            <a:endParaRPr lang="fr-FR" sz="1400" b="1" spc="9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231904" y="999856"/>
            <a:ext cx="792088" cy="2785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447928" y="1115544"/>
            <a:ext cx="401956" cy="3671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4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6292116"/>
            <a:ext cx="1440160" cy="39971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17742" y="116633"/>
            <a:ext cx="9150258" cy="125343"/>
          </a:xfrm>
          <a:prstGeom prst="rect">
            <a:avLst/>
          </a:prstGeom>
          <a:solidFill>
            <a:srgbClr val="E1007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16" y="1052737"/>
            <a:ext cx="3938960" cy="4851507"/>
          </a:xfrm>
          <a:prstGeom prst="rect">
            <a:avLst/>
          </a:prstGeom>
        </p:spPr>
      </p:pic>
      <p:sp>
        <p:nvSpPr>
          <p:cNvPr id="10" name="Espace réservé du texte 5"/>
          <p:cNvSpPr>
            <a:spLocks noGrp="1"/>
          </p:cNvSpPr>
          <p:nvPr>
            <p:ph type="body" idx="4294967295"/>
          </p:nvPr>
        </p:nvSpPr>
        <p:spPr>
          <a:xfrm>
            <a:off x="7464152" y="877919"/>
            <a:ext cx="2736304" cy="36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r">
              <a:buClr>
                <a:srgbClr val="E10078"/>
              </a:buClr>
              <a:buNone/>
            </a:pPr>
            <a:r>
              <a:rPr lang="fr-F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PERSO - curent state</a:t>
            </a:r>
            <a:endParaRPr lang="fr-FR" sz="1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37706" y="1988841"/>
            <a:ext cx="337471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350" dirty="0">
                <a:solidFill>
                  <a:schemeClr val="bg1"/>
                </a:solidFill>
                <a:latin typeface="+mj-lt"/>
              </a:rPr>
              <a:t>The main 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technique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used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‘</a:t>
            </a:r>
            <a:r>
              <a:rPr lang="fr-FR" sz="1350" b="1" dirty="0">
                <a:solidFill>
                  <a:schemeClr val="bg1"/>
                </a:solidFill>
                <a:latin typeface="+mj-lt"/>
              </a:rPr>
              <a:t>collaborative </a:t>
            </a:r>
            <a:r>
              <a:rPr lang="fr-FR" sz="1350" b="1" dirty="0" err="1">
                <a:solidFill>
                  <a:schemeClr val="bg1"/>
                </a:solidFill>
                <a:latin typeface="+mj-lt"/>
              </a:rPr>
              <a:t>filtering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’.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fr-FR" sz="105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350" dirty="0">
                <a:solidFill>
                  <a:schemeClr val="bg1"/>
                </a:solidFill>
                <a:latin typeface="+mj-lt"/>
              </a:rPr>
              <a:t>The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applied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variation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‘</a:t>
            </a:r>
            <a:r>
              <a:rPr lang="fr-FR" sz="1350" b="1" dirty="0">
                <a:solidFill>
                  <a:schemeClr val="bg1"/>
                </a:solidFill>
                <a:latin typeface="+mj-lt"/>
              </a:rPr>
              <a:t>item </a:t>
            </a:r>
            <a:r>
              <a:rPr lang="fr-FR" sz="1350" b="1" dirty="0" err="1">
                <a:solidFill>
                  <a:schemeClr val="bg1"/>
                </a:solidFill>
                <a:latin typeface="+mj-lt"/>
              </a:rPr>
              <a:t>based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’,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brands as items.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fr-FR" sz="105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fr-FR" sz="135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1350" b="1" dirty="0" err="1">
                <a:solidFill>
                  <a:schemeClr val="bg1"/>
                </a:solidFill>
                <a:latin typeface="+mj-lt"/>
              </a:rPr>
              <a:t>Similarity</a:t>
            </a:r>
            <a:r>
              <a:rPr lang="fr-FR" sz="135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1350" b="1" dirty="0" err="1">
                <a:solidFill>
                  <a:schemeClr val="bg1"/>
                </a:solidFill>
                <a:latin typeface="+mj-lt"/>
              </a:rPr>
              <a:t>between</a:t>
            </a:r>
            <a:r>
              <a:rPr lang="fr-FR" sz="1350" b="1" dirty="0">
                <a:solidFill>
                  <a:schemeClr val="bg1"/>
                </a:solidFill>
                <a:latin typeface="+mj-lt"/>
              </a:rPr>
              <a:t> brands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is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calculated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as a cosinus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between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two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normalized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vectors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(brand m and brand n),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with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the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known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score of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each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member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sz="1350" dirty="0" err="1">
                <a:solidFill>
                  <a:schemeClr val="bg1"/>
                </a:solidFill>
                <a:latin typeface="+mj-lt"/>
              </a:rPr>
              <a:t>corresponding</a:t>
            </a:r>
            <a:r>
              <a:rPr lang="fr-FR" sz="1350" dirty="0">
                <a:solidFill>
                  <a:schemeClr val="bg1"/>
                </a:solidFill>
                <a:latin typeface="+mj-lt"/>
              </a:rPr>
              <a:t> to a dimension. </a:t>
            </a:r>
          </a:p>
        </p:txBody>
      </p:sp>
    </p:spTree>
    <p:extLst>
      <p:ext uri="{BB962C8B-B14F-4D97-AF65-F5344CB8AC3E}">
        <p14:creationId xmlns:p14="http://schemas.microsoft.com/office/powerpoint/2010/main" val="236756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6292116"/>
            <a:ext cx="1440160" cy="39971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17742" y="116633"/>
            <a:ext cx="9150258" cy="125343"/>
          </a:xfrm>
          <a:prstGeom prst="rect">
            <a:avLst/>
          </a:prstGeom>
          <a:solidFill>
            <a:srgbClr val="E10078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000">
              <a:solidFill>
                <a:prstClr val="white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 intensity="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16" y="1052737"/>
            <a:ext cx="3938960" cy="4851507"/>
          </a:xfrm>
          <a:prstGeom prst="rect">
            <a:avLst/>
          </a:prstGeom>
        </p:spPr>
      </p:pic>
      <p:sp>
        <p:nvSpPr>
          <p:cNvPr id="10" name="Espace réservé du texte 5"/>
          <p:cNvSpPr>
            <a:spLocks noGrp="1"/>
          </p:cNvSpPr>
          <p:nvPr>
            <p:ph type="body" idx="4294967295"/>
          </p:nvPr>
        </p:nvSpPr>
        <p:spPr>
          <a:xfrm>
            <a:off x="7464152" y="877919"/>
            <a:ext cx="2736304" cy="36004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r">
              <a:buClr>
                <a:srgbClr val="E10078"/>
              </a:buClr>
              <a:buNone/>
            </a:pPr>
            <a:r>
              <a:rPr lang="fr-FR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PERSO - curent state</a:t>
            </a:r>
            <a:endParaRPr lang="fr-FR" sz="1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38401" y="1374991"/>
            <a:ext cx="3374719" cy="5009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fr-FR" sz="1350" dirty="0">
                <a:solidFill>
                  <a:prstClr val="black"/>
                </a:solidFill>
              </a:rPr>
              <a:t>The </a:t>
            </a:r>
            <a:r>
              <a:rPr lang="fr-FR" sz="1350" b="1" dirty="0" err="1">
                <a:solidFill>
                  <a:prstClr val="black"/>
                </a:solidFill>
              </a:rPr>
              <a:t>preferences</a:t>
            </a:r>
            <a:r>
              <a:rPr lang="fr-FR" sz="1350" dirty="0">
                <a:solidFill>
                  <a:prstClr val="black"/>
                </a:solidFill>
              </a:rPr>
              <a:t> are </a:t>
            </a:r>
            <a:r>
              <a:rPr lang="fr-FR" sz="1350" dirty="0" err="1">
                <a:solidFill>
                  <a:prstClr val="black"/>
                </a:solidFill>
              </a:rPr>
              <a:t>evaluated</a:t>
            </a:r>
            <a:r>
              <a:rPr lang="fr-FR" sz="1350" dirty="0">
                <a:solidFill>
                  <a:prstClr val="black"/>
                </a:solidFill>
              </a:rPr>
              <a:t> as a </a:t>
            </a:r>
            <a:r>
              <a:rPr lang="fr-FR" sz="1350" dirty="0" err="1">
                <a:solidFill>
                  <a:prstClr val="black"/>
                </a:solidFill>
              </a:rPr>
              <a:t>function</a:t>
            </a:r>
            <a:r>
              <a:rPr lang="fr-FR" sz="1350" dirty="0">
                <a:solidFill>
                  <a:prstClr val="black"/>
                </a:solidFill>
              </a:rPr>
              <a:t> of </a:t>
            </a:r>
            <a:r>
              <a:rPr lang="fr-FR" sz="1350" b="1" dirty="0" err="1">
                <a:solidFill>
                  <a:srgbClr val="E10078"/>
                </a:solidFill>
              </a:rPr>
              <a:t>visits</a:t>
            </a:r>
            <a:r>
              <a:rPr lang="fr-FR" sz="1350" dirty="0">
                <a:solidFill>
                  <a:prstClr val="black"/>
                </a:solidFill>
              </a:rPr>
              <a:t>, </a:t>
            </a:r>
            <a:r>
              <a:rPr lang="fr-FR" sz="1350" b="1" dirty="0" err="1">
                <a:solidFill>
                  <a:srgbClr val="E10078"/>
                </a:solidFill>
              </a:rPr>
              <a:t>purchases</a:t>
            </a:r>
            <a:r>
              <a:rPr lang="fr-FR" sz="1350" dirty="0">
                <a:solidFill>
                  <a:prstClr val="black"/>
                </a:solidFill>
              </a:rPr>
              <a:t>, </a:t>
            </a:r>
            <a:r>
              <a:rPr lang="fr-FR" sz="1350" b="1" dirty="0" err="1">
                <a:solidFill>
                  <a:srgbClr val="E10078"/>
                </a:solidFill>
              </a:rPr>
              <a:t>abandoned</a:t>
            </a:r>
            <a:r>
              <a:rPr lang="fr-FR" sz="1350" b="1" dirty="0">
                <a:solidFill>
                  <a:srgbClr val="E10078"/>
                </a:solidFill>
              </a:rPr>
              <a:t> baskets</a:t>
            </a:r>
            <a:r>
              <a:rPr lang="fr-FR" sz="1350" dirty="0">
                <a:solidFill>
                  <a:prstClr val="black"/>
                </a:solidFill>
              </a:rPr>
              <a:t>, the </a:t>
            </a:r>
            <a:r>
              <a:rPr lang="fr-FR" sz="1350" dirty="0" err="1">
                <a:solidFill>
                  <a:prstClr val="black"/>
                </a:solidFill>
              </a:rPr>
              <a:t>level</a:t>
            </a:r>
            <a:r>
              <a:rPr lang="fr-FR" sz="1350" dirty="0">
                <a:solidFill>
                  <a:prstClr val="black"/>
                </a:solidFill>
              </a:rPr>
              <a:t> of </a:t>
            </a:r>
            <a:r>
              <a:rPr lang="fr-FR" sz="1350" b="1" dirty="0" err="1">
                <a:solidFill>
                  <a:srgbClr val="E10078"/>
                </a:solidFill>
              </a:rPr>
              <a:t>repetition</a:t>
            </a:r>
            <a:r>
              <a:rPr lang="fr-FR" sz="1350" dirty="0">
                <a:solidFill>
                  <a:srgbClr val="E10078"/>
                </a:solidFill>
              </a:rPr>
              <a:t> </a:t>
            </a:r>
            <a:r>
              <a:rPr lang="fr-FR" sz="1350" dirty="0">
                <a:solidFill>
                  <a:prstClr val="black"/>
                </a:solidFill>
              </a:rPr>
              <a:t>and </a:t>
            </a:r>
            <a:r>
              <a:rPr lang="fr-FR" sz="1350" b="1" dirty="0">
                <a:solidFill>
                  <a:srgbClr val="E10078"/>
                </a:solidFill>
              </a:rPr>
              <a:t>brand </a:t>
            </a:r>
            <a:r>
              <a:rPr lang="fr-FR" sz="1350" b="1" dirty="0" err="1">
                <a:solidFill>
                  <a:srgbClr val="E10078"/>
                </a:solidFill>
              </a:rPr>
              <a:t>alerts</a:t>
            </a:r>
            <a:r>
              <a:rPr lang="fr-FR" sz="1350" b="1" dirty="0">
                <a:solidFill>
                  <a:srgbClr val="E10078"/>
                </a:solidFill>
              </a:rPr>
              <a:t> </a:t>
            </a:r>
            <a:r>
              <a:rPr lang="fr-FR" sz="1350" dirty="0">
                <a:solidFill>
                  <a:prstClr val="black"/>
                </a:solidFill>
              </a:rPr>
              <a:t>(made </a:t>
            </a:r>
            <a:r>
              <a:rPr lang="fr-FR" sz="1350" dirty="0" err="1">
                <a:solidFill>
                  <a:prstClr val="black"/>
                </a:solidFill>
              </a:rPr>
              <a:t>during</a:t>
            </a:r>
            <a:r>
              <a:rPr lang="fr-FR" sz="1350" dirty="0">
                <a:solidFill>
                  <a:prstClr val="black"/>
                </a:solidFill>
              </a:rPr>
              <a:t> 1 </a:t>
            </a:r>
            <a:r>
              <a:rPr lang="fr-FR" sz="1350" dirty="0" err="1">
                <a:solidFill>
                  <a:prstClr val="black"/>
                </a:solidFill>
              </a:rPr>
              <a:t>year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period</a:t>
            </a:r>
            <a:r>
              <a:rPr lang="fr-FR" sz="1350" dirty="0">
                <a:solidFill>
                  <a:prstClr val="black"/>
                </a:solidFill>
              </a:rPr>
              <a:t>). The </a:t>
            </a:r>
            <a:r>
              <a:rPr lang="fr-FR" sz="1350" dirty="0" err="1">
                <a:solidFill>
                  <a:prstClr val="black"/>
                </a:solidFill>
              </a:rPr>
              <a:t>preferences</a:t>
            </a:r>
            <a:r>
              <a:rPr lang="fr-FR" sz="1350" dirty="0">
                <a:solidFill>
                  <a:prstClr val="black"/>
                </a:solidFill>
              </a:rPr>
              <a:t> are </a:t>
            </a:r>
            <a:r>
              <a:rPr lang="fr-FR" sz="1350" dirty="0" err="1">
                <a:solidFill>
                  <a:prstClr val="black"/>
                </a:solidFill>
              </a:rPr>
              <a:t>normalized</a:t>
            </a:r>
            <a:r>
              <a:rPr lang="fr-FR" sz="1350" dirty="0">
                <a:solidFill>
                  <a:prstClr val="black"/>
                </a:solidFill>
              </a:rPr>
              <a:t> per </a:t>
            </a:r>
            <a:r>
              <a:rPr lang="fr-FR" sz="1350" dirty="0" err="1">
                <a:solidFill>
                  <a:prstClr val="black"/>
                </a:solidFill>
              </a:rPr>
              <a:t>member</a:t>
            </a:r>
            <a:r>
              <a:rPr lang="fr-FR" sz="1350" dirty="0">
                <a:solidFill>
                  <a:prstClr val="black"/>
                </a:solidFill>
              </a:rPr>
              <a:t> and </a:t>
            </a:r>
            <a:r>
              <a:rPr lang="fr-FR" sz="1350" dirty="0" err="1">
                <a:solidFill>
                  <a:prstClr val="black"/>
                </a:solidFill>
              </a:rPr>
              <a:t>temporalized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with</a:t>
            </a:r>
            <a:r>
              <a:rPr lang="fr-FR" sz="1350" dirty="0">
                <a:solidFill>
                  <a:prstClr val="black"/>
                </a:solidFill>
              </a:rPr>
              <a:t> a </a:t>
            </a:r>
            <a:r>
              <a:rPr lang="fr-FR" sz="1350" dirty="0" err="1">
                <a:solidFill>
                  <a:prstClr val="black"/>
                </a:solidFill>
              </a:rPr>
              <a:t>sigmoid</a:t>
            </a:r>
            <a:r>
              <a:rPr lang="fr-FR" sz="1350" dirty="0">
                <a:solidFill>
                  <a:prstClr val="black"/>
                </a:solidFill>
              </a:rPr>
              <a:t> </a:t>
            </a:r>
            <a:r>
              <a:rPr lang="fr-FR" sz="1350" dirty="0" err="1">
                <a:solidFill>
                  <a:prstClr val="black"/>
                </a:solidFill>
              </a:rPr>
              <a:t>function</a:t>
            </a:r>
            <a:r>
              <a:rPr lang="fr-FR" sz="1350" dirty="0">
                <a:solidFill>
                  <a:prstClr val="black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endParaRPr lang="fr-FR" sz="1050" dirty="0">
              <a:solidFill>
                <a:prstClr val="black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en-US" sz="1350" dirty="0">
                <a:solidFill>
                  <a:schemeClr val="bg1"/>
                </a:solidFill>
              </a:rPr>
              <a:t>The </a:t>
            </a:r>
            <a:r>
              <a:rPr lang="en-US" sz="1350" b="1" dirty="0">
                <a:solidFill>
                  <a:schemeClr val="bg1"/>
                </a:solidFill>
              </a:rPr>
              <a:t>individual trends </a:t>
            </a:r>
            <a:r>
              <a:rPr lang="en-US" sz="1350" dirty="0">
                <a:solidFill>
                  <a:schemeClr val="bg1"/>
                </a:solidFill>
              </a:rPr>
              <a:t>are evaluated as a function of </a:t>
            </a:r>
            <a:r>
              <a:rPr lang="en-US" sz="1350" b="1" dirty="0">
                <a:solidFill>
                  <a:srgbClr val="E10078"/>
                </a:solidFill>
              </a:rPr>
              <a:t>purchases</a:t>
            </a:r>
            <a:r>
              <a:rPr lang="en-US" sz="1350" dirty="0">
                <a:solidFill>
                  <a:schemeClr val="bg1"/>
                </a:solidFill>
              </a:rPr>
              <a:t> and </a:t>
            </a:r>
            <a:r>
              <a:rPr lang="en-US" sz="1350" b="1" dirty="0">
                <a:solidFill>
                  <a:srgbClr val="E10078"/>
                </a:solidFill>
              </a:rPr>
              <a:t>time spent</a:t>
            </a:r>
            <a:r>
              <a:rPr lang="en-US" sz="135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6"/>
            </a:pPr>
            <a:endParaRPr lang="fr-FR" sz="105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6"/>
            </a:pPr>
            <a:r>
              <a:rPr lang="en-US" sz="1350" dirty="0">
                <a:solidFill>
                  <a:schemeClr val="bg1"/>
                </a:solidFill>
              </a:rPr>
              <a:t>The </a:t>
            </a:r>
            <a:r>
              <a:rPr lang="en-US" sz="1350" b="1" dirty="0">
                <a:solidFill>
                  <a:schemeClr val="bg1"/>
                </a:solidFill>
              </a:rPr>
              <a:t>community dynamics </a:t>
            </a:r>
            <a:r>
              <a:rPr lang="en-US" sz="1350" dirty="0">
                <a:solidFill>
                  <a:schemeClr val="bg1"/>
                </a:solidFill>
              </a:rPr>
              <a:t>is evaluated as a function of </a:t>
            </a:r>
            <a:r>
              <a:rPr lang="en-US" sz="1350" b="1" dirty="0">
                <a:solidFill>
                  <a:srgbClr val="E10078"/>
                </a:solidFill>
              </a:rPr>
              <a:t>country</a:t>
            </a:r>
            <a:r>
              <a:rPr lang="en-US" sz="1350" dirty="0">
                <a:solidFill>
                  <a:schemeClr val="bg1"/>
                </a:solidFill>
              </a:rPr>
              <a:t>, </a:t>
            </a:r>
            <a:r>
              <a:rPr lang="en-US" sz="1350" b="1" dirty="0">
                <a:solidFill>
                  <a:srgbClr val="E10078"/>
                </a:solidFill>
              </a:rPr>
              <a:t>gender</a:t>
            </a:r>
            <a:r>
              <a:rPr lang="en-US" sz="1350" dirty="0">
                <a:solidFill>
                  <a:schemeClr val="bg1"/>
                </a:solidFill>
              </a:rPr>
              <a:t>, </a:t>
            </a:r>
            <a:r>
              <a:rPr lang="en-US" sz="1350" b="1" dirty="0">
                <a:solidFill>
                  <a:srgbClr val="E10078"/>
                </a:solidFill>
              </a:rPr>
              <a:t>age</a:t>
            </a:r>
            <a:r>
              <a:rPr lang="en-US" sz="1350" dirty="0">
                <a:solidFill>
                  <a:srgbClr val="E10078"/>
                </a:solidFill>
              </a:rPr>
              <a:t> </a:t>
            </a:r>
            <a:r>
              <a:rPr lang="en-US" sz="1350" dirty="0">
                <a:solidFill>
                  <a:schemeClr val="bg1"/>
                </a:solidFill>
              </a:rPr>
              <a:t>and </a:t>
            </a:r>
            <a:r>
              <a:rPr lang="en-US" sz="1350" b="1" dirty="0">
                <a:solidFill>
                  <a:srgbClr val="E10078"/>
                </a:solidFill>
              </a:rPr>
              <a:t>time spent</a:t>
            </a:r>
            <a:r>
              <a:rPr lang="en-US" sz="1350" dirty="0">
                <a:solidFill>
                  <a:schemeClr val="bg1"/>
                </a:solidFill>
              </a:rPr>
              <a:t>.</a:t>
            </a:r>
            <a:r>
              <a:rPr lang="fr-FR" sz="135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797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Vente-Privee">
  <a:themeElements>
    <a:clrScheme name="VENTE-PRIVEE">
      <a:dk1>
        <a:sysClr val="windowText" lastClr="000000"/>
      </a:dk1>
      <a:lt1>
        <a:sysClr val="window" lastClr="FFFFFF"/>
      </a:lt1>
      <a:dk2>
        <a:srgbClr val="465050"/>
      </a:dk2>
      <a:lt2>
        <a:srgbClr val="8C8282"/>
      </a:lt2>
      <a:accent1>
        <a:srgbClr val="E10078"/>
      </a:accent1>
      <a:accent2>
        <a:srgbClr val="6B1E74"/>
      </a:accent2>
      <a:accent3>
        <a:srgbClr val="00A7CE"/>
      </a:accent3>
      <a:accent4>
        <a:srgbClr val="54BBAD"/>
      </a:accent4>
      <a:accent5>
        <a:srgbClr val="3FAE3E"/>
      </a:accent5>
      <a:accent6>
        <a:srgbClr val="50505F"/>
      </a:accent6>
      <a:hlink>
        <a:srgbClr val="465050"/>
      </a:hlink>
      <a:folHlink>
        <a:srgbClr val="465050"/>
      </a:folHlink>
    </a:clrScheme>
    <a:fontScheme name="VENTE-PRIVEE">
      <a:majorFont>
        <a:latin typeface="VP Sans"/>
        <a:ea typeface=""/>
        <a:cs typeface=""/>
      </a:majorFont>
      <a:minorFont>
        <a:latin typeface="VP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175">
          <a:noFill/>
        </a:ln>
      </a:spPr>
      <a:bodyPr rot="0" spcFirstLastPara="0" vertOverflow="overflow" horzOverflow="overflow" vert="horz" wrap="square" lIns="91440" tIns="90000" rIns="91440" bIns="9000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000" dirty="0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PPT-Vente-Privee</Template>
  <TotalTime>0</TotalTime>
  <Words>2655</Words>
  <Application>Microsoft Office PowerPoint</Application>
  <PresentationFormat>Grand écran</PresentationFormat>
  <Paragraphs>628</Paragraphs>
  <Slides>48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9" baseType="lpstr">
      <vt:lpstr>Arial</vt:lpstr>
      <vt:lpstr>Calibri</vt:lpstr>
      <vt:lpstr>Cambria Math</vt:lpstr>
      <vt:lpstr>DengXian</vt:lpstr>
      <vt:lpstr>Futura BQ Light</vt:lpstr>
      <vt:lpstr>Times New Roman</vt:lpstr>
      <vt:lpstr>VP Sans</vt:lpstr>
      <vt:lpstr>VP Sans Light</vt:lpstr>
      <vt:lpstr>VP Slab Light</vt:lpstr>
      <vt:lpstr>Wingdings</vt:lpstr>
      <vt:lpstr>PPT-Vente-Privee</vt:lpstr>
      <vt:lpstr>Machine Learning at VP</vt:lpstr>
      <vt:lpstr> Current Machine Learning Projects at VP : </vt:lpstr>
      <vt:lpstr>Présentation PowerPoint</vt:lpstr>
      <vt:lpstr>Home Page Personalization (‘Perso’)</vt:lpstr>
      <vt:lpstr>Home Page Personalization (‘Perso’)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Analysis</vt:lpstr>
      <vt:lpstr>Product Classification</vt:lpstr>
      <vt:lpstr>Product Classification</vt:lpstr>
      <vt:lpstr>Product classification</vt:lpstr>
      <vt:lpstr>Nomenclature GS1</vt:lpstr>
      <vt:lpstr>Product classification</vt:lpstr>
      <vt:lpstr>Social Networks Analysis Minhui WU</vt:lpstr>
      <vt:lpstr>Using social networks data, we want to find brands that are similar in their associated keywords/user-made description           1. in order to improve marketing processes 2. in order to improve automatic personalization </vt:lpstr>
      <vt:lpstr>Présentation PowerPoint</vt:lpstr>
      <vt:lpstr>Présentation PowerPoint</vt:lpstr>
      <vt:lpstr>YOUTUBE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User Behavior Prediction (with Recurent Neural Networks)</vt:lpstr>
      <vt:lpstr>User Behavior Prediction</vt:lpstr>
      <vt:lpstr>You said neural networks ? </vt:lpstr>
      <vt:lpstr>Long Short Memory Neural Networks </vt:lpstr>
      <vt:lpstr>Data history</vt:lpstr>
      <vt:lpstr>How it works </vt:lpstr>
      <vt:lpstr>Analysis</vt:lpstr>
      <vt:lpstr>NOSTRADAMUS</vt:lpstr>
      <vt:lpstr>Goal &amp; Methods</vt:lpstr>
      <vt:lpstr>Algorithm</vt:lpstr>
      <vt:lpstr>XGBoost for Nostradamus</vt:lpstr>
      <vt:lpstr>Performances and next steps</vt:lpstr>
      <vt:lpstr>Next Projects !!</vt:lpstr>
      <vt:lpstr>Next Machine Learning Projects at VP :</vt:lpstr>
      <vt:lpstr>Sell Flow ante prediction (‘Nostradamus ++’)</vt:lpstr>
      <vt:lpstr>Unsupervised Image Tagging</vt:lpstr>
      <vt:lpstr>Unsupervised Image Tagging</vt:lpstr>
      <vt:lpstr>Visual Socio Style</vt:lpstr>
      <vt:lpstr>Email Personalization</vt:lpstr>
      <vt:lpstr>GLOBAL CONCLUSIONS – BUSINESS PERSPECTIVE</vt:lpstr>
      <vt:lpstr>Présentation PowerPoint</vt:lpstr>
    </vt:vector>
  </TitlesOfParts>
  <Company>vente-privee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résumé d’étape prédiction de ventes avec réseaux sociaux ~ 05.05.2017</dc:title>
  <dc:creator>Minhui WU</dc:creator>
  <cp:lastModifiedBy>Antoine DEBLONDE</cp:lastModifiedBy>
  <cp:revision>435</cp:revision>
  <dcterms:created xsi:type="dcterms:W3CDTF">2017-05-05T09:18:51Z</dcterms:created>
  <dcterms:modified xsi:type="dcterms:W3CDTF">2017-11-06T19:06:46Z</dcterms:modified>
</cp:coreProperties>
</file>